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sldIdLst>
    <p:sldId id="289" r:id="rId2"/>
    <p:sldId id="290" r:id="rId3"/>
    <p:sldId id="291" r:id="rId4"/>
    <p:sldId id="292" r:id="rId5"/>
    <p:sldId id="273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6" r:id="rId15"/>
    <p:sldId id="287" r:id="rId16"/>
    <p:sldId id="288" r:id="rId1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CCFF99"/>
    <a:srgbClr val="FF99FF"/>
    <a:srgbClr val="0000FF"/>
    <a:srgbClr val="FAFFC9"/>
    <a:srgbClr val="CC99FF"/>
    <a:srgbClr val="FFFFCC"/>
    <a:srgbClr val="FF0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07" autoAdjust="0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A686B8D6-ACC5-4BA7-A7AF-54F6268E76A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519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B663D2-F7BE-4D24-8B28-94B2C53550B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15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31D01F6-C357-4220-AEB0-74342BA5094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347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350" y="0"/>
            <a:ext cx="207645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07695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C21B3F-B9FA-4A24-B63E-4E63C1CD411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953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552F0C-22CF-46E2-AE44-845AE6E026A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889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698448-6068-49A2-A1C2-F79CB6F56B5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883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764916-C973-4D79-AD10-5A2EEDC68CD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308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853546-1C4E-418F-957A-9395306034A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1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E4800C-BEE7-4733-926C-A8FD79F2F9A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537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B22350-C9A0-462A-9E4C-B0E744D40FE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219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C4723B-5E4A-4D79-B75C-B7711F8654B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092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ECAB36-0745-43BE-B132-F7181BE0F5B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94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057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0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EF3F2179-137A-440B-8039-D28BB483360C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D3E5E78-4E2E-3943-9010-ECDC9504CADF}"/>
              </a:ext>
            </a:extLst>
          </p:cNvPr>
          <p:cNvGrpSpPr/>
          <p:nvPr/>
        </p:nvGrpSpPr>
        <p:grpSpPr>
          <a:xfrm>
            <a:off x="-865077" y="42145"/>
            <a:ext cx="9998003" cy="6934767"/>
            <a:chOff x="-865077" y="42145"/>
            <a:chExt cx="9998003" cy="6934767"/>
          </a:xfrm>
        </p:grpSpPr>
        <p:pic>
          <p:nvPicPr>
            <p:cNvPr id="24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98629">
              <a:off x="-865077" y="2434578"/>
              <a:ext cx="5679633" cy="4542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8" name="Title 1"/>
            <p:cNvSpPr txBox="1">
              <a:spLocks/>
            </p:cNvSpPr>
            <p:nvPr/>
          </p:nvSpPr>
          <p:spPr>
            <a:xfrm>
              <a:off x="107504" y="1199732"/>
              <a:ext cx="9025422" cy="2445292"/>
            </a:xfrm>
            <a:prstGeom prst="rect">
              <a:avLst/>
            </a:prstGeom>
          </p:spPr>
          <p:txBody>
            <a:bodyPr/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6600" b="1" dirty="0">
                  <a:solidFill>
                    <a:srgbClr val="92D050"/>
                  </a:solidFill>
                  <a:latin typeface="AR CENA" panose="02000000000000000000" pitchFamily="2" charset="0"/>
                </a:rPr>
                <a:t>Excel</a:t>
              </a:r>
              <a:r>
                <a:rPr lang="en-GB" sz="8800" b="1" dirty="0">
                  <a:solidFill>
                    <a:srgbClr val="92D050"/>
                  </a:solidFill>
                  <a:latin typeface="AR CENA" panose="02000000000000000000" pitchFamily="2" charset="0"/>
                </a:rPr>
                <a:t> </a:t>
              </a:r>
              <a:r>
                <a:rPr lang="en-GB" sz="6600" b="1" dirty="0">
                  <a:solidFill>
                    <a:srgbClr val="92D050"/>
                  </a:solidFill>
                  <a:latin typeface="AR CENA" panose="02000000000000000000" pitchFamily="2" charset="0"/>
                </a:rPr>
                <a:t>Spreadsheets</a:t>
              </a:r>
            </a:p>
          </p:txBody>
        </p:sp>
        <p:sp>
          <p:nvSpPr>
            <p:cNvPr id="4" name="Title 1"/>
            <p:cNvSpPr txBox="1">
              <a:spLocks/>
            </p:cNvSpPr>
            <p:nvPr/>
          </p:nvSpPr>
          <p:spPr>
            <a:xfrm>
              <a:off x="342804" y="147683"/>
              <a:ext cx="8663164" cy="1043769"/>
            </a:xfrm>
            <a:prstGeom prst="rect">
              <a:avLst/>
            </a:prstGeom>
          </p:spPr>
          <p:txBody>
            <a:bodyPr/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8800" b="1" dirty="0">
                  <a:latin typeface="AR CENA" panose="02000000000000000000" pitchFamily="2" charset="0"/>
                </a:rPr>
                <a:t>Introduction to</a:t>
              </a:r>
              <a:endParaRPr lang="en-GB" sz="6600" dirty="0">
                <a:solidFill>
                  <a:srgbClr val="009900"/>
                </a:solidFill>
                <a:latin typeface="AR CENA" panose="02000000000000000000" pitchFamily="2" charset="0"/>
              </a:endParaRPr>
            </a:p>
          </p:txBody>
        </p:sp>
        <p:sp>
          <p:nvSpPr>
            <p:cNvPr id="21" name="Cloud Callout 20"/>
            <p:cNvSpPr/>
            <p:nvPr/>
          </p:nvSpPr>
          <p:spPr>
            <a:xfrm>
              <a:off x="4377860" y="2827237"/>
              <a:ext cx="4628108" cy="2943736"/>
            </a:xfrm>
            <a:prstGeom prst="cloudCallout">
              <a:avLst>
                <a:gd name="adj1" fmla="val -79892"/>
                <a:gd name="adj2" fmla="val -13127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842094" y="3266669"/>
              <a:ext cx="3861805" cy="2492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b="1" dirty="0">
                  <a:solidFill>
                    <a:srgbClr val="92D050"/>
                  </a:solidFill>
                  <a:latin typeface="Calibri Light" panose="020F0302020204030204" pitchFamily="34" charset="0"/>
                  <a:ea typeface="Adobe Ming Std L" pitchFamily="18" charset="-128"/>
                  <a:cs typeface="Adobe Hebrew" pitchFamily="18" charset="-79"/>
                </a:rPr>
                <a:t>I can…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GB" sz="2000" b="1" dirty="0">
                  <a:latin typeface="Calibri Light" panose="020F0302020204030204" pitchFamily="34" charset="0"/>
                  <a:ea typeface="Adobe Ming Std L" pitchFamily="18" charset="-128"/>
                  <a:cs typeface="Adobe Hebrew" pitchFamily="18" charset="-79"/>
                </a:rPr>
                <a:t>Label</a:t>
              </a:r>
              <a:r>
                <a:rPr lang="en-GB" sz="2000" dirty="0">
                  <a:latin typeface="Calibri Light" panose="020F0302020204030204" pitchFamily="34" charset="0"/>
                  <a:ea typeface="Adobe Ming Std L" pitchFamily="18" charset="-128"/>
                  <a:cs typeface="Adobe Hebrew" pitchFamily="18" charset="-79"/>
                </a:rPr>
                <a:t> the main parts of a spreadsheet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GB" sz="2000" b="1" dirty="0">
                  <a:latin typeface="Calibri Light" panose="020F0302020204030204" pitchFamily="34" charset="0"/>
                  <a:ea typeface="Adobe Ming Std L" pitchFamily="18" charset="-128"/>
                  <a:cs typeface="Adobe Hebrew" pitchFamily="18" charset="-79"/>
                </a:rPr>
                <a:t>Use</a:t>
              </a:r>
              <a:r>
                <a:rPr lang="en-GB" sz="2000" dirty="0">
                  <a:latin typeface="Calibri Light" panose="020F0302020204030204" pitchFamily="34" charset="0"/>
                  <a:ea typeface="Adobe Ming Std L" pitchFamily="18" charset="-128"/>
                  <a:cs typeface="Adobe Hebrew" pitchFamily="18" charset="-79"/>
                </a:rPr>
                <a:t> simple formulae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GB" sz="2000" b="1" dirty="0">
                  <a:latin typeface="Calibri Light" panose="020F0302020204030204" pitchFamily="34" charset="0"/>
                  <a:ea typeface="Adobe Ming Std L" pitchFamily="18" charset="-128"/>
                  <a:cs typeface="Adobe Hebrew" pitchFamily="18" charset="-79"/>
                </a:rPr>
                <a:t>Design and create</a:t>
              </a:r>
              <a:r>
                <a:rPr lang="en-GB" sz="2000" dirty="0">
                  <a:latin typeface="Calibri Light" panose="020F0302020204030204" pitchFamily="34" charset="0"/>
                  <a:ea typeface="Adobe Ming Std L" pitchFamily="18" charset="-128"/>
                  <a:cs typeface="Adobe Hebrew" pitchFamily="18" charset="-79"/>
                </a:rPr>
                <a:t> my own </a:t>
              </a:r>
              <a:r>
                <a:rPr lang="en-GB" sz="2000" dirty="0" err="1">
                  <a:latin typeface="Calibri Light" panose="020F0302020204030204" pitchFamily="34" charset="0"/>
                  <a:ea typeface="Adobe Ming Std L" pitchFamily="18" charset="-128"/>
                  <a:cs typeface="Adobe Hebrew" pitchFamily="18" charset="-79"/>
                </a:rPr>
                <a:t>speadsheet</a:t>
              </a:r>
              <a:endParaRPr lang="en-GB" sz="2000" dirty="0">
                <a:latin typeface="Calibri Light" panose="020F0302020204030204" pitchFamily="34" charset="0"/>
                <a:ea typeface="Adobe Ming Std L" pitchFamily="18" charset="-128"/>
                <a:cs typeface="Adobe Hebrew" pitchFamily="18" charset="-79"/>
              </a:endParaRPr>
            </a:p>
            <a:p>
              <a:pPr marL="457200" indent="-457200">
                <a:buFont typeface="Arial" panose="020B0604020202020204" pitchFamily="34" charset="0"/>
                <a:buChar char="•"/>
              </a:pPr>
              <a:endParaRPr lang="en-GB" sz="2400" dirty="0">
                <a:latin typeface="Calibri Light" panose="020F0302020204030204" pitchFamily="34" charset="0"/>
                <a:ea typeface="Adobe Ming Std L" pitchFamily="18" charset="-128"/>
                <a:cs typeface="Adobe Hebrew" pitchFamily="18" charset="-79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96430" y="42145"/>
              <a:ext cx="9036496" cy="6709836"/>
            </a:xfrm>
            <a:prstGeom prst="rect">
              <a:avLst/>
            </a:prstGeom>
            <a:noFill/>
            <a:ln w="2540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101788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-84" t="17240" r="50000" b="31100"/>
          <a:stretch/>
        </p:blipFill>
        <p:spPr>
          <a:xfrm>
            <a:off x="1691680" y="2079121"/>
            <a:ext cx="5904656" cy="456775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5547014" y="3169926"/>
            <a:ext cx="295232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FF0000"/>
                </a:solidFill>
              </a:rPr>
              <a:t>=</a:t>
            </a:r>
            <a:r>
              <a:rPr lang="en-GB" sz="4400" b="1" dirty="0"/>
              <a:t> </a:t>
            </a:r>
            <a:r>
              <a:rPr lang="en-GB" sz="3600" b="1" dirty="0"/>
              <a:t>A3+C3</a:t>
            </a:r>
            <a:endParaRPr lang="en-GB" sz="9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547014" y="3852664"/>
            <a:ext cx="295232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FF0000"/>
                </a:solidFill>
              </a:rPr>
              <a:t>=</a:t>
            </a:r>
            <a:r>
              <a:rPr lang="en-GB" sz="4400" b="1" dirty="0"/>
              <a:t> </a:t>
            </a:r>
            <a:r>
              <a:rPr lang="en-GB" sz="3600" b="1" dirty="0"/>
              <a:t>A4/C4</a:t>
            </a:r>
            <a:endParaRPr lang="en-GB" sz="900" b="1" dirty="0"/>
          </a:p>
        </p:txBody>
      </p:sp>
      <p:grpSp>
        <p:nvGrpSpPr>
          <p:cNvPr id="14" name="Group 13"/>
          <p:cNvGrpSpPr/>
          <p:nvPr/>
        </p:nvGrpSpPr>
        <p:grpSpPr>
          <a:xfrm>
            <a:off x="164634" y="230367"/>
            <a:ext cx="8793464" cy="1569660"/>
            <a:chOff x="890588" y="230367"/>
            <a:chExt cx="8067510" cy="1569660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84927">
              <a:off x="7005935" y="255960"/>
              <a:ext cx="1952163" cy="1484493"/>
            </a:xfrm>
            <a:prstGeom prst="rect">
              <a:avLst/>
            </a:prstGeom>
          </p:spPr>
        </p:pic>
        <p:sp>
          <p:nvSpPr>
            <p:cNvPr id="16" name="Rectangular Callout 15"/>
            <p:cNvSpPr/>
            <p:nvPr/>
          </p:nvSpPr>
          <p:spPr>
            <a:xfrm>
              <a:off x="1228453" y="320627"/>
              <a:ext cx="5732985" cy="1479400"/>
            </a:xfrm>
            <a:prstGeom prst="wedgeRectCallout">
              <a:avLst>
                <a:gd name="adj1" fmla="val 63866"/>
                <a:gd name="adj2" fmla="val -1963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90588" y="230367"/>
              <a:ext cx="640871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800" b="1" dirty="0">
                  <a:latin typeface="AR CENA" panose="02000000000000000000" pitchFamily="2" charset="0"/>
                </a:rPr>
                <a:t>What is the correct formula to use?</a:t>
              </a:r>
            </a:p>
          </p:txBody>
        </p:sp>
      </p:grpSp>
      <p:sp>
        <p:nvSpPr>
          <p:cNvPr id="18" name="Rectangle 17"/>
          <p:cNvSpPr/>
          <p:nvPr/>
        </p:nvSpPr>
        <p:spPr>
          <a:xfrm>
            <a:off x="107504" y="35417"/>
            <a:ext cx="9036496" cy="6709836"/>
          </a:xfrm>
          <a:prstGeom prst="rect">
            <a:avLst/>
          </a:prstGeom>
          <a:noFill/>
          <a:ln w="2540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0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-84" t="17240" r="50000" b="31100"/>
          <a:stretch/>
        </p:blipFill>
        <p:spPr>
          <a:xfrm>
            <a:off x="1691680" y="2079121"/>
            <a:ext cx="5904656" cy="456775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5547014" y="3169926"/>
            <a:ext cx="295232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FF0000"/>
                </a:solidFill>
              </a:rPr>
              <a:t>=</a:t>
            </a:r>
            <a:r>
              <a:rPr lang="en-GB" sz="4400" b="1" dirty="0"/>
              <a:t> </a:t>
            </a:r>
            <a:r>
              <a:rPr lang="en-GB" sz="3600" b="1" dirty="0"/>
              <a:t>A3+C3</a:t>
            </a:r>
            <a:endParaRPr lang="en-GB" sz="9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547014" y="3852664"/>
            <a:ext cx="295232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FF0000"/>
                </a:solidFill>
              </a:rPr>
              <a:t>=</a:t>
            </a:r>
            <a:r>
              <a:rPr lang="en-GB" sz="4400" b="1" dirty="0"/>
              <a:t> </a:t>
            </a:r>
            <a:r>
              <a:rPr lang="en-GB" sz="3600" b="1" dirty="0"/>
              <a:t>A4/C4</a:t>
            </a:r>
            <a:endParaRPr lang="en-GB" sz="9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524460" y="4480328"/>
            <a:ext cx="295232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FF0000"/>
                </a:solidFill>
              </a:rPr>
              <a:t>=</a:t>
            </a:r>
            <a:r>
              <a:rPr lang="en-GB" sz="4400" b="1" dirty="0"/>
              <a:t> </a:t>
            </a:r>
            <a:r>
              <a:rPr lang="en-GB" sz="3600" b="1" dirty="0"/>
              <a:t>A5*C5</a:t>
            </a:r>
            <a:endParaRPr lang="en-GB" sz="900" b="1" dirty="0"/>
          </a:p>
        </p:txBody>
      </p:sp>
      <p:grpSp>
        <p:nvGrpSpPr>
          <p:cNvPr id="16" name="Group 15"/>
          <p:cNvGrpSpPr/>
          <p:nvPr/>
        </p:nvGrpSpPr>
        <p:grpSpPr>
          <a:xfrm>
            <a:off x="107504" y="148339"/>
            <a:ext cx="8850594" cy="1651688"/>
            <a:chOff x="904238" y="148339"/>
            <a:chExt cx="8053860" cy="1651688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84927">
              <a:off x="7005935" y="255960"/>
              <a:ext cx="1952163" cy="1484493"/>
            </a:xfrm>
            <a:prstGeom prst="rect">
              <a:avLst/>
            </a:prstGeom>
          </p:spPr>
        </p:pic>
        <p:sp>
          <p:nvSpPr>
            <p:cNvPr id="18" name="Rectangular Callout 17"/>
            <p:cNvSpPr/>
            <p:nvPr/>
          </p:nvSpPr>
          <p:spPr>
            <a:xfrm>
              <a:off x="1228453" y="320627"/>
              <a:ext cx="5732985" cy="1479400"/>
            </a:xfrm>
            <a:prstGeom prst="wedgeRectCallout">
              <a:avLst>
                <a:gd name="adj1" fmla="val 63866"/>
                <a:gd name="adj2" fmla="val -1963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04238" y="148339"/>
              <a:ext cx="640871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800" b="1" dirty="0">
                  <a:latin typeface="AR CENA" panose="02000000000000000000" pitchFamily="2" charset="0"/>
                </a:rPr>
                <a:t>What is the correct formula to use?</a:t>
              </a:r>
            </a:p>
          </p:txBody>
        </p:sp>
      </p:grpSp>
      <p:sp>
        <p:nvSpPr>
          <p:cNvPr id="20" name="Rectangle 19"/>
          <p:cNvSpPr/>
          <p:nvPr/>
        </p:nvSpPr>
        <p:spPr>
          <a:xfrm>
            <a:off x="107504" y="148164"/>
            <a:ext cx="9036496" cy="6709836"/>
          </a:xfrm>
          <a:prstGeom prst="rect">
            <a:avLst/>
          </a:prstGeom>
          <a:noFill/>
          <a:ln w="2540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55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-84" t="17240" r="50000" b="31100"/>
          <a:stretch/>
        </p:blipFill>
        <p:spPr>
          <a:xfrm>
            <a:off x="1691680" y="2079121"/>
            <a:ext cx="5904656" cy="456775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5547014" y="3169926"/>
            <a:ext cx="295232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FF0000"/>
                </a:solidFill>
              </a:rPr>
              <a:t>=</a:t>
            </a:r>
            <a:r>
              <a:rPr lang="en-GB" sz="4400" b="1" dirty="0"/>
              <a:t> </a:t>
            </a:r>
            <a:r>
              <a:rPr lang="en-GB" sz="3600" b="1" dirty="0"/>
              <a:t>A3+C3</a:t>
            </a:r>
            <a:endParaRPr lang="en-GB" sz="9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547014" y="3852664"/>
            <a:ext cx="295232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FF0000"/>
                </a:solidFill>
              </a:rPr>
              <a:t>=</a:t>
            </a:r>
            <a:r>
              <a:rPr lang="en-GB" sz="4400" b="1" dirty="0"/>
              <a:t> </a:t>
            </a:r>
            <a:r>
              <a:rPr lang="en-GB" sz="3600" b="1" dirty="0"/>
              <a:t>A4/C4</a:t>
            </a:r>
            <a:endParaRPr lang="en-GB" sz="9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524460" y="4480328"/>
            <a:ext cx="295232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FF0000"/>
                </a:solidFill>
              </a:rPr>
              <a:t>=</a:t>
            </a:r>
            <a:r>
              <a:rPr lang="en-GB" sz="4400" b="1" dirty="0"/>
              <a:t> </a:t>
            </a:r>
            <a:r>
              <a:rPr lang="en-GB" sz="3600" b="1" dirty="0"/>
              <a:t>A5*C5</a:t>
            </a:r>
            <a:endParaRPr lang="en-GB" sz="9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543915" y="5178880"/>
            <a:ext cx="295232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FF0000"/>
                </a:solidFill>
              </a:rPr>
              <a:t>=</a:t>
            </a:r>
            <a:r>
              <a:rPr lang="en-GB" sz="4400" b="1" dirty="0"/>
              <a:t> </a:t>
            </a:r>
            <a:r>
              <a:rPr lang="en-GB" sz="3600" b="1" dirty="0"/>
              <a:t>A6-C6</a:t>
            </a:r>
            <a:endParaRPr lang="en-GB" sz="900" b="1" dirty="0"/>
          </a:p>
        </p:txBody>
      </p:sp>
      <p:grpSp>
        <p:nvGrpSpPr>
          <p:cNvPr id="18" name="Group 17"/>
          <p:cNvGrpSpPr/>
          <p:nvPr/>
        </p:nvGrpSpPr>
        <p:grpSpPr>
          <a:xfrm>
            <a:off x="107504" y="148339"/>
            <a:ext cx="8850594" cy="1651688"/>
            <a:chOff x="904238" y="148339"/>
            <a:chExt cx="8053860" cy="1651688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84927">
              <a:off x="7005935" y="255960"/>
              <a:ext cx="1952163" cy="1484493"/>
            </a:xfrm>
            <a:prstGeom prst="rect">
              <a:avLst/>
            </a:prstGeom>
          </p:spPr>
        </p:pic>
        <p:sp>
          <p:nvSpPr>
            <p:cNvPr id="20" name="Rectangular Callout 19"/>
            <p:cNvSpPr/>
            <p:nvPr/>
          </p:nvSpPr>
          <p:spPr>
            <a:xfrm>
              <a:off x="1228453" y="320627"/>
              <a:ext cx="5732985" cy="1479400"/>
            </a:xfrm>
            <a:prstGeom prst="wedgeRectCallout">
              <a:avLst>
                <a:gd name="adj1" fmla="val 63866"/>
                <a:gd name="adj2" fmla="val -1963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04238" y="148339"/>
              <a:ext cx="640871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800" b="1" dirty="0">
                  <a:latin typeface="AR CENA" panose="02000000000000000000" pitchFamily="2" charset="0"/>
                </a:rPr>
                <a:t>What is the correct formula to use?</a:t>
              </a:r>
            </a:p>
          </p:txBody>
        </p:sp>
      </p:grpSp>
      <p:sp>
        <p:nvSpPr>
          <p:cNvPr id="22" name="Rectangle 21"/>
          <p:cNvSpPr/>
          <p:nvPr/>
        </p:nvSpPr>
        <p:spPr>
          <a:xfrm>
            <a:off x="107504" y="93748"/>
            <a:ext cx="9036496" cy="6709836"/>
          </a:xfrm>
          <a:prstGeom prst="rect">
            <a:avLst/>
          </a:prstGeom>
          <a:noFill/>
          <a:ln w="2540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08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-84" t="17240" r="50000" b="31100"/>
          <a:stretch/>
        </p:blipFill>
        <p:spPr>
          <a:xfrm>
            <a:off x="1691680" y="2079121"/>
            <a:ext cx="5904656" cy="456775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5547014" y="3169926"/>
            <a:ext cx="295232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FF0000"/>
                </a:solidFill>
              </a:rPr>
              <a:t>=</a:t>
            </a:r>
            <a:r>
              <a:rPr lang="en-GB" sz="4400" b="1" dirty="0"/>
              <a:t> </a:t>
            </a:r>
            <a:r>
              <a:rPr lang="en-GB" sz="3600" b="1" dirty="0"/>
              <a:t>A3+C3</a:t>
            </a:r>
            <a:endParaRPr lang="en-GB" sz="9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547014" y="3852664"/>
            <a:ext cx="295232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FF0000"/>
                </a:solidFill>
              </a:rPr>
              <a:t>=</a:t>
            </a:r>
            <a:r>
              <a:rPr lang="en-GB" sz="4400" b="1" dirty="0"/>
              <a:t> </a:t>
            </a:r>
            <a:r>
              <a:rPr lang="en-GB" sz="3600" b="1" dirty="0"/>
              <a:t>A4/C4</a:t>
            </a:r>
            <a:endParaRPr lang="en-GB" sz="9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524460" y="4480328"/>
            <a:ext cx="295232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FF0000"/>
                </a:solidFill>
              </a:rPr>
              <a:t>=</a:t>
            </a:r>
            <a:r>
              <a:rPr lang="en-GB" sz="4400" b="1" dirty="0"/>
              <a:t> </a:t>
            </a:r>
            <a:r>
              <a:rPr lang="en-GB" sz="3600" b="1" dirty="0"/>
              <a:t>A5*C5</a:t>
            </a:r>
            <a:endParaRPr lang="en-GB" sz="9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543915" y="5178880"/>
            <a:ext cx="295232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FF0000"/>
                </a:solidFill>
              </a:rPr>
              <a:t>=</a:t>
            </a:r>
            <a:r>
              <a:rPr lang="en-GB" sz="4400" b="1" dirty="0"/>
              <a:t> </a:t>
            </a:r>
            <a:r>
              <a:rPr lang="en-GB" sz="3600" b="1" dirty="0"/>
              <a:t>A6-C6</a:t>
            </a:r>
            <a:endParaRPr lang="en-GB" sz="9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543915" y="5841989"/>
            <a:ext cx="295232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FF0000"/>
                </a:solidFill>
              </a:rPr>
              <a:t>=</a:t>
            </a:r>
            <a:r>
              <a:rPr lang="en-GB" sz="4400" b="1" dirty="0"/>
              <a:t> </a:t>
            </a:r>
            <a:r>
              <a:rPr lang="en-GB" sz="3600" b="1" dirty="0"/>
              <a:t>A7+C7</a:t>
            </a:r>
            <a:endParaRPr lang="en-GB" sz="900" b="1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84927">
            <a:off x="7005935" y="255960"/>
            <a:ext cx="1952163" cy="1484493"/>
          </a:xfrm>
          <a:prstGeom prst="rect">
            <a:avLst/>
          </a:prstGeom>
        </p:spPr>
      </p:pic>
      <p:sp>
        <p:nvSpPr>
          <p:cNvPr id="21" name="Rectangular Callout 20"/>
          <p:cNvSpPr/>
          <p:nvPr/>
        </p:nvSpPr>
        <p:spPr>
          <a:xfrm>
            <a:off x="539552" y="329241"/>
            <a:ext cx="6415529" cy="1479400"/>
          </a:xfrm>
          <a:prstGeom prst="wedgeRectCallout">
            <a:avLst>
              <a:gd name="adj1" fmla="val 63866"/>
              <a:gd name="adj2" fmla="val -1963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107504" y="161188"/>
            <a:ext cx="71917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latin typeface="AR CENA" panose="02000000000000000000" pitchFamily="2" charset="0"/>
              </a:rPr>
              <a:t>What is the correct formula to use?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7504" y="148164"/>
            <a:ext cx="9036496" cy="6709836"/>
          </a:xfrm>
          <a:prstGeom prst="rect">
            <a:avLst/>
          </a:prstGeom>
          <a:noFill/>
          <a:ln w="2540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759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840046"/>
              </p:ext>
            </p:extLst>
          </p:nvPr>
        </p:nvGraphicFramePr>
        <p:xfrm>
          <a:off x="307306" y="1844824"/>
          <a:ext cx="8441158" cy="4549043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6712966">
                  <a:extLst>
                    <a:ext uri="{9D8B030D-6E8A-4147-A177-3AD203B41FA5}">
                      <a16:colId xmlns:a16="http://schemas.microsoft.com/office/drawing/2014/main" val="1069570115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1163594607"/>
                    </a:ext>
                  </a:extLst>
                </a:gridCol>
              </a:tblGrid>
              <a:tr h="558293"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Calibri Light" panose="020F0302020204030204" pitchFamily="34" charset="0"/>
                        </a:rPr>
                        <a:t>Question</a:t>
                      </a:r>
                    </a:p>
                  </a:txBody>
                  <a:tcPr>
                    <a:lnR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alibri Light" panose="020F0302020204030204" pitchFamily="34" charset="0"/>
                        </a:rPr>
                        <a:t>Answer</a:t>
                      </a:r>
                    </a:p>
                  </a:txBody>
                  <a:tcPr>
                    <a:lnL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14016097"/>
                  </a:ext>
                </a:extLst>
              </a:tr>
              <a:tr h="7816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>
                          <a:effectLst/>
                          <a:latin typeface="Calibri Light" panose="020F0302020204030204" pitchFamily="34" charset="0"/>
                        </a:rPr>
                        <a:t>What symbol must a formula always start with?</a:t>
                      </a:r>
                      <a:endParaRPr lang="en-GB" sz="2400" b="0" kern="12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2400">
                        <a:latin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42555334"/>
                  </a:ext>
                </a:extLst>
              </a:tr>
              <a:tr h="7816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>
                          <a:effectLst/>
                          <a:latin typeface="Calibri Light" panose="020F0302020204030204" pitchFamily="34" charset="0"/>
                        </a:rPr>
                        <a:t>What symbol would you use to add two numbers together?</a:t>
                      </a:r>
                      <a:endParaRPr lang="en-GB" sz="2400" b="0" kern="12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2400">
                        <a:latin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96933717"/>
                  </a:ext>
                </a:extLst>
              </a:tr>
              <a:tr h="7816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>
                          <a:effectLst/>
                          <a:latin typeface="Calibri Light" panose="020F0302020204030204" pitchFamily="34" charset="0"/>
                        </a:rPr>
                        <a:t>What symbol would you use to subtract a number?</a:t>
                      </a:r>
                      <a:endParaRPr lang="en-GB" sz="2400" b="0" kern="12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85920021"/>
                  </a:ext>
                </a:extLst>
              </a:tr>
              <a:tr h="7816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>
                          <a:effectLst/>
                          <a:latin typeface="Calibri Light" panose="020F0302020204030204" pitchFamily="34" charset="0"/>
                        </a:rPr>
                        <a:t>What symbol would you use to multiply two numbers?</a:t>
                      </a:r>
                      <a:endParaRPr lang="en-GB" sz="2400" b="0" kern="12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17370770"/>
                  </a:ext>
                </a:extLst>
              </a:tr>
              <a:tr h="7816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>
                          <a:effectLst/>
                          <a:latin typeface="Calibri Light" panose="020F0302020204030204" pitchFamily="34" charset="0"/>
                        </a:rPr>
                        <a:t> What symbol would you use to divide a number?</a:t>
                      </a:r>
                      <a:endParaRPr lang="en-GB" sz="2400" b="0" kern="12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27365097"/>
                  </a:ext>
                </a:extLst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467545" y="163164"/>
            <a:ext cx="5589290" cy="82538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4800" b="1" dirty="0">
                <a:solidFill>
                  <a:srgbClr val="009900"/>
                </a:solidFill>
                <a:latin typeface="AR CENA" panose="02000000000000000000" pitchFamily="2" charset="0"/>
              </a:rPr>
              <a:t>Excel </a:t>
            </a:r>
            <a:r>
              <a:rPr lang="en-GB" sz="4800" b="1" dirty="0">
                <a:latin typeface="AR CENA" panose="02000000000000000000" pitchFamily="2" charset="0"/>
              </a:rPr>
              <a:t>Calculations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84927">
            <a:off x="7047599" y="254657"/>
            <a:ext cx="1909442" cy="1452006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AEBFD53F-25C8-A246-8C54-4812D2121086}"/>
              </a:ext>
            </a:extLst>
          </p:cNvPr>
          <p:cNvGrpSpPr/>
          <p:nvPr/>
        </p:nvGrpSpPr>
        <p:grpSpPr>
          <a:xfrm>
            <a:off x="1160409" y="980660"/>
            <a:ext cx="5704854" cy="705785"/>
            <a:chOff x="1188834" y="1812331"/>
            <a:chExt cx="5704854" cy="705785"/>
          </a:xfrm>
        </p:grpSpPr>
        <p:sp>
          <p:nvSpPr>
            <p:cNvPr id="16" name="Rectangular Callout 15"/>
            <p:cNvSpPr/>
            <p:nvPr/>
          </p:nvSpPr>
          <p:spPr>
            <a:xfrm>
              <a:off x="1319472" y="1812331"/>
              <a:ext cx="5443579" cy="705785"/>
            </a:xfrm>
            <a:prstGeom prst="wedgeRectCallout">
              <a:avLst>
                <a:gd name="adj1" fmla="val 66813"/>
                <a:gd name="adj2" fmla="val -62816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188834" y="1844824"/>
              <a:ext cx="57048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>
                  <a:latin typeface="Calibri Light" panose="020F0302020204030204" pitchFamily="34" charset="0"/>
                  <a:ea typeface="Adobe Ming Std L" pitchFamily="18" charset="-128"/>
                  <a:cs typeface="Adobe Hebrew" pitchFamily="18" charset="-79"/>
                </a:rPr>
                <a:t>Answer the questions below</a:t>
              </a:r>
            </a:p>
          </p:txBody>
        </p:sp>
      </p:grpSp>
      <p:sp>
        <p:nvSpPr>
          <p:cNvPr id="15" name="Rectangle 14"/>
          <p:cNvSpPr/>
          <p:nvPr/>
        </p:nvSpPr>
        <p:spPr>
          <a:xfrm>
            <a:off x="107504" y="127591"/>
            <a:ext cx="9036496" cy="6709836"/>
          </a:xfrm>
          <a:prstGeom prst="rect">
            <a:avLst/>
          </a:prstGeom>
          <a:noFill/>
          <a:ln w="2540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836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323528" y="203809"/>
            <a:ext cx="5470283" cy="82538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4800" b="1" dirty="0">
                <a:solidFill>
                  <a:srgbClr val="009900"/>
                </a:solidFill>
                <a:latin typeface="AR CENA" panose="02000000000000000000" pitchFamily="2" charset="0"/>
              </a:rPr>
              <a:t>Excel </a:t>
            </a:r>
            <a:r>
              <a:rPr lang="en-GB" sz="4800" b="1" dirty="0">
                <a:latin typeface="AR CENA" panose="02000000000000000000" pitchFamily="2" charset="0"/>
              </a:rPr>
              <a:t>Calculations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611" r="16440" b="16916"/>
          <a:stretch/>
        </p:blipFill>
        <p:spPr bwMode="auto">
          <a:xfrm>
            <a:off x="467544" y="3429000"/>
            <a:ext cx="3888432" cy="1541244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382742"/>
              </p:ext>
            </p:extLst>
          </p:nvPr>
        </p:nvGraphicFramePr>
        <p:xfrm>
          <a:off x="4536067" y="2427742"/>
          <a:ext cx="4356413" cy="4140330"/>
        </p:xfrm>
        <a:graphic>
          <a:graphicData uri="http://schemas.openxmlformats.org/drawingml/2006/table">
            <a:tbl>
              <a:tblPr>
                <a:tableStyleId>{1E171933-4619-4E11-9A3F-F7608DF75F80}</a:tableStyleId>
              </a:tblPr>
              <a:tblGrid>
                <a:gridCol w="2670059">
                  <a:extLst>
                    <a:ext uri="{9D8B030D-6E8A-4147-A177-3AD203B41FA5}">
                      <a16:colId xmlns:a16="http://schemas.microsoft.com/office/drawing/2014/main" val="565593906"/>
                    </a:ext>
                  </a:extLst>
                </a:gridCol>
                <a:gridCol w="1686354">
                  <a:extLst>
                    <a:ext uri="{9D8B030D-6E8A-4147-A177-3AD203B41FA5}">
                      <a16:colId xmlns:a16="http://schemas.microsoft.com/office/drawing/2014/main" val="3485780405"/>
                    </a:ext>
                  </a:extLst>
                </a:gridCol>
              </a:tblGrid>
              <a:tr h="363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Cell reference</a:t>
                      </a:r>
                      <a:endParaRPr lang="en-GB" sz="2400" b="1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Formula</a:t>
                      </a:r>
                      <a:endParaRPr lang="en-GB" sz="2400" b="1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320951"/>
                  </a:ext>
                </a:extLst>
              </a:tr>
              <a:tr h="625909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 Light" panose="020F0302020204030204" pitchFamily="34" charset="0"/>
                        </a:rPr>
                        <a:t>A1 add B1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 Light" panose="020F0302020204030204" pitchFamily="34" charset="0"/>
                        </a:rPr>
                        <a:t>=A1+B1</a:t>
                      </a:r>
                      <a:endParaRPr lang="en-GB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2064952"/>
                  </a:ext>
                </a:extLst>
              </a:tr>
              <a:tr h="625909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 Light" panose="020F0302020204030204" pitchFamily="34" charset="0"/>
                        </a:rPr>
                        <a:t>E5 add B5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n-GB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91072033"/>
                  </a:ext>
                </a:extLst>
              </a:tr>
              <a:tr h="625909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 Light" panose="020F0302020204030204" pitchFamily="34" charset="0"/>
                        </a:rPr>
                        <a:t>D3 subtract A1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n-GB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68464655"/>
                  </a:ext>
                </a:extLst>
              </a:tr>
              <a:tr h="625909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 Light" panose="020F0302020204030204" pitchFamily="34" charset="0"/>
                        </a:rPr>
                        <a:t>D4 multiply by E4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n-GB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41641186"/>
                  </a:ext>
                </a:extLst>
              </a:tr>
              <a:tr h="625909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 Light" panose="020F0302020204030204" pitchFamily="34" charset="0"/>
                        </a:rPr>
                        <a:t>C6 multiply by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n-GB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51306412"/>
                  </a:ext>
                </a:extLst>
              </a:tr>
              <a:tr h="625909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 Light" panose="020F0302020204030204" pitchFamily="34" charset="0"/>
                        </a:rPr>
                        <a:t>C1 divide by E1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n-GB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05911426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84927">
            <a:off x="7047599" y="254657"/>
            <a:ext cx="1909442" cy="1452006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323528" y="1114575"/>
            <a:ext cx="6744715" cy="1239644"/>
            <a:chOff x="307307" y="1168269"/>
            <a:chExt cx="5732985" cy="1239644"/>
          </a:xfrm>
        </p:grpSpPr>
        <p:sp>
          <p:nvSpPr>
            <p:cNvPr id="14" name="Rectangular Callout 13"/>
            <p:cNvSpPr/>
            <p:nvPr/>
          </p:nvSpPr>
          <p:spPr>
            <a:xfrm>
              <a:off x="307307" y="1168269"/>
              <a:ext cx="5732985" cy="1227784"/>
            </a:xfrm>
            <a:prstGeom prst="wedgeRectCallout">
              <a:avLst>
                <a:gd name="adj1" fmla="val 59791"/>
                <a:gd name="adj2" fmla="val -54967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85228" y="1207584"/>
              <a:ext cx="555506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Using the spreadsheet write the correct formula in the table. The first one has been done for you. </a:t>
              </a:r>
              <a:endParaRPr lang="en-GB" sz="2800" b="1" dirty="0">
                <a:latin typeface="Calibri Light" panose="020F0302020204030204" pitchFamily="34" charset="0"/>
                <a:ea typeface="Adobe Ming Std L" pitchFamily="18" charset="-128"/>
                <a:cs typeface="Adobe Hebrew" pitchFamily="18" charset="-79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2B4E9C10-A3B6-094E-9C60-E166E9F4608D}"/>
              </a:ext>
            </a:extLst>
          </p:cNvPr>
          <p:cNvSpPr/>
          <p:nvPr/>
        </p:nvSpPr>
        <p:spPr>
          <a:xfrm>
            <a:off x="107504" y="127591"/>
            <a:ext cx="9036496" cy="6709836"/>
          </a:xfrm>
          <a:prstGeom prst="rect">
            <a:avLst/>
          </a:prstGeom>
          <a:noFill/>
          <a:ln w="2540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4966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84927">
            <a:off x="7047599" y="254657"/>
            <a:ext cx="1909442" cy="1452006"/>
          </a:xfrm>
          <a:prstGeom prst="rect">
            <a:avLst/>
          </a:prstGeom>
        </p:spPr>
      </p:pic>
      <p:sp>
        <p:nvSpPr>
          <p:cNvPr id="16" name="Rectangular Callout 15"/>
          <p:cNvSpPr/>
          <p:nvPr/>
        </p:nvSpPr>
        <p:spPr>
          <a:xfrm>
            <a:off x="943518" y="286028"/>
            <a:ext cx="6019060" cy="1489778"/>
          </a:xfrm>
          <a:prstGeom prst="wedgeRectCallout">
            <a:avLst>
              <a:gd name="adj1" fmla="val 65171"/>
              <a:gd name="adj2" fmla="val -1433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27584" y="204511"/>
            <a:ext cx="61764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Calibri Light" panose="020F0302020204030204" pitchFamily="34" charset="0"/>
                <a:ea typeface="Adobe Ming Std L" pitchFamily="18" charset="-128"/>
                <a:cs typeface="Adobe Hebrew" pitchFamily="18" charset="-79"/>
              </a:rPr>
              <a:t>Draw around your hand and write down 5 things you have learnt about Google Sheets on each finger and thumb.                             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237046" y="1764934"/>
            <a:ext cx="4618469" cy="4870382"/>
            <a:chOff x="2265393" y="1827172"/>
            <a:chExt cx="4618469" cy="4870382"/>
          </a:xfrm>
        </p:grpSpPr>
        <p:sp>
          <p:nvSpPr>
            <p:cNvPr id="10" name="Rectangle 9"/>
            <p:cNvSpPr/>
            <p:nvPr/>
          </p:nvSpPr>
          <p:spPr>
            <a:xfrm rot="39099">
              <a:off x="5360691" y="4860939"/>
              <a:ext cx="293651" cy="1689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" name="Title 1"/>
            <p:cNvSpPr txBox="1">
              <a:spLocks/>
            </p:cNvSpPr>
            <p:nvPr/>
          </p:nvSpPr>
          <p:spPr>
            <a:xfrm>
              <a:off x="3953048" y="4532726"/>
              <a:ext cx="1728192" cy="825382"/>
            </a:xfrm>
            <a:prstGeom prst="rect">
              <a:avLst/>
            </a:prstGeom>
          </p:spPr>
          <p:txBody>
            <a:bodyPr/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b="1" dirty="0">
                  <a:solidFill>
                    <a:srgbClr val="009900"/>
                  </a:solidFill>
                  <a:latin typeface="AR CENA" panose="02000000000000000000" pitchFamily="2" charset="0"/>
                </a:rPr>
                <a:t>Excel</a:t>
              </a:r>
              <a:endParaRPr lang="en-GB" sz="4800" b="1" dirty="0">
                <a:latin typeface="AR CENA" panose="02000000000000000000" pitchFamily="2" charset="0"/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2265393" y="1827172"/>
              <a:ext cx="4618469" cy="4870382"/>
            </a:xfrm>
            <a:custGeom>
              <a:avLst/>
              <a:gdLst>
                <a:gd name="connsiteX0" fmla="*/ 2622881 w 5444802"/>
                <a:gd name="connsiteY0" fmla="*/ 6726158 h 6798048"/>
                <a:gd name="connsiteX1" fmla="*/ 2456627 w 5444802"/>
                <a:gd name="connsiteY1" fmla="*/ 6476776 h 6798048"/>
                <a:gd name="connsiteX2" fmla="*/ 2387354 w 5444802"/>
                <a:gd name="connsiteY2" fmla="*/ 6365940 h 6798048"/>
                <a:gd name="connsiteX3" fmla="*/ 1999427 w 5444802"/>
                <a:gd name="connsiteY3" fmla="*/ 6199685 h 6798048"/>
                <a:gd name="connsiteX4" fmla="*/ 1763900 w 5444802"/>
                <a:gd name="connsiteY4" fmla="*/ 5894885 h 6798048"/>
                <a:gd name="connsiteX5" fmla="*/ 1445245 w 5444802"/>
                <a:gd name="connsiteY5" fmla="*/ 5631649 h 6798048"/>
                <a:gd name="connsiteX6" fmla="*/ 1029609 w 5444802"/>
                <a:gd name="connsiteY6" fmla="*/ 5188304 h 6798048"/>
                <a:gd name="connsiteX7" fmla="*/ 780227 w 5444802"/>
                <a:gd name="connsiteY7" fmla="*/ 4814231 h 6798048"/>
                <a:gd name="connsiteX8" fmla="*/ 406154 w 5444802"/>
                <a:gd name="connsiteY8" fmla="*/ 4384740 h 6798048"/>
                <a:gd name="connsiteX9" fmla="*/ 4372 w 5444802"/>
                <a:gd name="connsiteY9" fmla="*/ 3553467 h 6798048"/>
                <a:gd name="connsiteX10" fmla="*/ 212191 w 5444802"/>
                <a:gd name="connsiteY10" fmla="*/ 3373358 h 6798048"/>
                <a:gd name="connsiteX11" fmla="*/ 516991 w 5444802"/>
                <a:gd name="connsiteY11" fmla="*/ 3498049 h 6798048"/>
                <a:gd name="connsiteX12" fmla="*/ 918772 w 5444802"/>
                <a:gd name="connsiteY12" fmla="*/ 3941394 h 6798048"/>
                <a:gd name="connsiteX13" fmla="*/ 1057318 w 5444802"/>
                <a:gd name="connsiteY13" fmla="*/ 4232340 h 6798048"/>
                <a:gd name="connsiteX14" fmla="*/ 1431391 w 5444802"/>
                <a:gd name="connsiteY14" fmla="*/ 4550994 h 6798048"/>
                <a:gd name="connsiteX15" fmla="*/ 1611500 w 5444802"/>
                <a:gd name="connsiteY15" fmla="*/ 4426304 h 6798048"/>
                <a:gd name="connsiteX16" fmla="*/ 1708481 w 5444802"/>
                <a:gd name="connsiteY16" fmla="*/ 4107649 h 6798048"/>
                <a:gd name="connsiteX17" fmla="*/ 1666918 w 5444802"/>
                <a:gd name="connsiteY17" fmla="*/ 3511904 h 6798048"/>
                <a:gd name="connsiteX18" fmla="*/ 1500663 w 5444802"/>
                <a:gd name="connsiteY18" fmla="*/ 2805322 h 6798048"/>
                <a:gd name="connsiteX19" fmla="*/ 1168154 w 5444802"/>
                <a:gd name="connsiteY19" fmla="*/ 1849358 h 6798048"/>
                <a:gd name="connsiteX20" fmla="*/ 960336 w 5444802"/>
                <a:gd name="connsiteY20" fmla="*/ 1101213 h 6798048"/>
                <a:gd name="connsiteX21" fmla="*/ 960336 w 5444802"/>
                <a:gd name="connsiteY21" fmla="*/ 657867 h 6798048"/>
                <a:gd name="connsiteX22" fmla="*/ 1182009 w 5444802"/>
                <a:gd name="connsiteY22" fmla="*/ 616304 h 6798048"/>
                <a:gd name="connsiteX23" fmla="*/ 1389827 w 5444802"/>
                <a:gd name="connsiteY23" fmla="*/ 948813 h 6798048"/>
                <a:gd name="connsiteX24" fmla="*/ 1653063 w 5444802"/>
                <a:gd name="connsiteY24" fmla="*/ 1669249 h 6798048"/>
                <a:gd name="connsiteX25" fmla="*/ 1888591 w 5444802"/>
                <a:gd name="connsiteY25" fmla="*/ 2126449 h 6798048"/>
                <a:gd name="connsiteX26" fmla="*/ 2221100 w 5444802"/>
                <a:gd name="connsiteY26" fmla="*/ 3013140 h 6798048"/>
                <a:gd name="connsiteX27" fmla="*/ 2331936 w 5444802"/>
                <a:gd name="connsiteY27" fmla="*/ 2902304 h 6798048"/>
                <a:gd name="connsiteX28" fmla="*/ 2248809 w 5444802"/>
                <a:gd name="connsiteY28" fmla="*/ 2292704 h 6798048"/>
                <a:gd name="connsiteX29" fmla="*/ 2165681 w 5444802"/>
                <a:gd name="connsiteY29" fmla="*/ 1696958 h 6798048"/>
                <a:gd name="connsiteX30" fmla="*/ 2040991 w 5444802"/>
                <a:gd name="connsiteY30" fmla="*/ 644013 h 6798048"/>
                <a:gd name="connsiteX31" fmla="*/ 2124118 w 5444802"/>
                <a:gd name="connsiteY31" fmla="*/ 117540 h 6798048"/>
                <a:gd name="connsiteX32" fmla="*/ 2470481 w 5444802"/>
                <a:gd name="connsiteY32" fmla="*/ 48267 h 6798048"/>
                <a:gd name="connsiteX33" fmla="*/ 2553609 w 5444802"/>
                <a:gd name="connsiteY33" fmla="*/ 713285 h 6798048"/>
                <a:gd name="connsiteX34" fmla="*/ 2664445 w 5444802"/>
                <a:gd name="connsiteY34" fmla="*/ 1419867 h 6798048"/>
                <a:gd name="connsiteX35" fmla="*/ 2816845 w 5444802"/>
                <a:gd name="connsiteY35" fmla="*/ 2168013 h 6798048"/>
                <a:gd name="connsiteX36" fmla="*/ 2955391 w 5444802"/>
                <a:gd name="connsiteY36" fmla="*/ 2694485 h 6798048"/>
                <a:gd name="connsiteX37" fmla="*/ 3080081 w 5444802"/>
                <a:gd name="connsiteY37" fmla="*/ 2874594 h 6798048"/>
                <a:gd name="connsiteX38" fmla="*/ 3038518 w 5444802"/>
                <a:gd name="connsiteY38" fmla="*/ 1918631 h 6798048"/>
                <a:gd name="connsiteX39" fmla="*/ 3038518 w 5444802"/>
                <a:gd name="connsiteY39" fmla="*/ 1419867 h 6798048"/>
                <a:gd name="connsiteX40" fmla="*/ 2983100 w 5444802"/>
                <a:gd name="connsiteY40" fmla="*/ 962667 h 6798048"/>
                <a:gd name="connsiteX41" fmla="*/ 2913827 w 5444802"/>
                <a:gd name="connsiteY41" fmla="*/ 463904 h 6798048"/>
                <a:gd name="connsiteX42" fmla="*/ 3080081 w 5444802"/>
                <a:gd name="connsiteY42" fmla="*/ 353067 h 6798048"/>
                <a:gd name="connsiteX43" fmla="*/ 3246336 w 5444802"/>
                <a:gd name="connsiteY43" fmla="*/ 380776 h 6798048"/>
                <a:gd name="connsiteX44" fmla="*/ 3301754 w 5444802"/>
                <a:gd name="connsiteY44" fmla="*/ 408485 h 6798048"/>
                <a:gd name="connsiteX45" fmla="*/ 3468009 w 5444802"/>
                <a:gd name="connsiteY45" fmla="*/ 1115067 h 6798048"/>
                <a:gd name="connsiteX46" fmla="*/ 3592700 w 5444802"/>
                <a:gd name="connsiteY46" fmla="*/ 1890922 h 6798048"/>
                <a:gd name="connsiteX47" fmla="*/ 3634263 w 5444802"/>
                <a:gd name="connsiteY47" fmla="*/ 2625213 h 6798048"/>
                <a:gd name="connsiteX48" fmla="*/ 3689681 w 5444802"/>
                <a:gd name="connsiteY48" fmla="*/ 2943867 h 6798048"/>
                <a:gd name="connsiteX49" fmla="*/ 3925209 w 5444802"/>
                <a:gd name="connsiteY49" fmla="*/ 3123976 h 6798048"/>
                <a:gd name="connsiteX50" fmla="*/ 4202300 w 5444802"/>
                <a:gd name="connsiteY50" fmla="*/ 2930013 h 6798048"/>
                <a:gd name="connsiteX51" fmla="*/ 4410118 w 5444802"/>
                <a:gd name="connsiteY51" fmla="*/ 2555940 h 6798048"/>
                <a:gd name="connsiteX52" fmla="*/ 4798045 w 5444802"/>
                <a:gd name="connsiteY52" fmla="*/ 1738522 h 6798048"/>
                <a:gd name="connsiteX53" fmla="*/ 5130554 w 5444802"/>
                <a:gd name="connsiteY53" fmla="*/ 1170485 h 6798048"/>
                <a:gd name="connsiteX54" fmla="*/ 5421500 w 5444802"/>
                <a:gd name="connsiteY54" fmla="*/ 1239758 h 6798048"/>
                <a:gd name="connsiteX55" fmla="*/ 5393791 w 5444802"/>
                <a:gd name="connsiteY55" fmla="*/ 1627685 h 6798048"/>
                <a:gd name="connsiteX56" fmla="*/ 5130554 w 5444802"/>
                <a:gd name="connsiteY56" fmla="*/ 2458958 h 6798048"/>
                <a:gd name="connsiteX57" fmla="*/ 4867318 w 5444802"/>
                <a:gd name="connsiteY57" fmla="*/ 3110122 h 6798048"/>
                <a:gd name="connsiteX58" fmla="*/ 4631791 w 5444802"/>
                <a:gd name="connsiteY58" fmla="*/ 3622740 h 6798048"/>
                <a:gd name="connsiteX59" fmla="*/ 4631791 w 5444802"/>
                <a:gd name="connsiteY59" fmla="*/ 3622740 h 6798048"/>
                <a:gd name="connsiteX60" fmla="*/ 4437827 w 5444802"/>
                <a:gd name="connsiteY60" fmla="*/ 4509431 h 6798048"/>
                <a:gd name="connsiteX61" fmla="*/ 4410118 w 5444802"/>
                <a:gd name="connsiteY61" fmla="*/ 5506958 h 6798048"/>
                <a:gd name="connsiteX62" fmla="*/ 4326991 w 5444802"/>
                <a:gd name="connsiteY62" fmla="*/ 5867176 h 6798048"/>
                <a:gd name="connsiteX63" fmla="*/ 4520954 w 5444802"/>
                <a:gd name="connsiteY63" fmla="*/ 6726158 h 6798048"/>
                <a:gd name="connsiteX64" fmla="*/ 2622881 w 5444802"/>
                <a:gd name="connsiteY64" fmla="*/ 6726158 h 6798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444802" h="6798048">
                  <a:moveTo>
                    <a:pt x="2622881" y="6726158"/>
                  </a:moveTo>
                  <a:cubicBezTo>
                    <a:pt x="2278827" y="6684594"/>
                    <a:pt x="2495881" y="6536812"/>
                    <a:pt x="2456627" y="6476776"/>
                  </a:cubicBezTo>
                  <a:cubicBezTo>
                    <a:pt x="2417373" y="6416740"/>
                    <a:pt x="2463554" y="6412122"/>
                    <a:pt x="2387354" y="6365940"/>
                  </a:cubicBezTo>
                  <a:cubicBezTo>
                    <a:pt x="2311154" y="6319758"/>
                    <a:pt x="2103336" y="6278194"/>
                    <a:pt x="1999427" y="6199685"/>
                  </a:cubicBezTo>
                  <a:cubicBezTo>
                    <a:pt x="1895518" y="6121176"/>
                    <a:pt x="1856264" y="5989558"/>
                    <a:pt x="1763900" y="5894885"/>
                  </a:cubicBezTo>
                  <a:cubicBezTo>
                    <a:pt x="1671536" y="5800212"/>
                    <a:pt x="1567627" y="5749412"/>
                    <a:pt x="1445245" y="5631649"/>
                  </a:cubicBezTo>
                  <a:cubicBezTo>
                    <a:pt x="1322863" y="5513885"/>
                    <a:pt x="1140445" y="5324540"/>
                    <a:pt x="1029609" y="5188304"/>
                  </a:cubicBezTo>
                  <a:cubicBezTo>
                    <a:pt x="918773" y="5052068"/>
                    <a:pt x="884136" y="4948158"/>
                    <a:pt x="780227" y="4814231"/>
                  </a:cubicBezTo>
                  <a:cubicBezTo>
                    <a:pt x="676318" y="4680304"/>
                    <a:pt x="535463" y="4594867"/>
                    <a:pt x="406154" y="4384740"/>
                  </a:cubicBezTo>
                  <a:cubicBezTo>
                    <a:pt x="276845" y="4174613"/>
                    <a:pt x="36699" y="3722031"/>
                    <a:pt x="4372" y="3553467"/>
                  </a:cubicBezTo>
                  <a:cubicBezTo>
                    <a:pt x="-27955" y="3384903"/>
                    <a:pt x="126755" y="3382594"/>
                    <a:pt x="212191" y="3373358"/>
                  </a:cubicBezTo>
                  <a:cubicBezTo>
                    <a:pt x="297627" y="3364122"/>
                    <a:pt x="399227" y="3403376"/>
                    <a:pt x="516991" y="3498049"/>
                  </a:cubicBezTo>
                  <a:cubicBezTo>
                    <a:pt x="634754" y="3592722"/>
                    <a:pt x="828717" y="3819012"/>
                    <a:pt x="918772" y="3941394"/>
                  </a:cubicBezTo>
                  <a:cubicBezTo>
                    <a:pt x="1008826" y="4063776"/>
                    <a:pt x="971881" y="4130740"/>
                    <a:pt x="1057318" y="4232340"/>
                  </a:cubicBezTo>
                  <a:cubicBezTo>
                    <a:pt x="1142754" y="4333940"/>
                    <a:pt x="1339027" y="4518667"/>
                    <a:pt x="1431391" y="4550994"/>
                  </a:cubicBezTo>
                  <a:cubicBezTo>
                    <a:pt x="1523755" y="4583321"/>
                    <a:pt x="1565318" y="4500195"/>
                    <a:pt x="1611500" y="4426304"/>
                  </a:cubicBezTo>
                  <a:cubicBezTo>
                    <a:pt x="1657682" y="4352413"/>
                    <a:pt x="1699245" y="4260049"/>
                    <a:pt x="1708481" y="4107649"/>
                  </a:cubicBezTo>
                  <a:cubicBezTo>
                    <a:pt x="1717717" y="3955249"/>
                    <a:pt x="1701554" y="3728958"/>
                    <a:pt x="1666918" y="3511904"/>
                  </a:cubicBezTo>
                  <a:cubicBezTo>
                    <a:pt x="1632282" y="3294850"/>
                    <a:pt x="1583790" y="3082413"/>
                    <a:pt x="1500663" y="2805322"/>
                  </a:cubicBezTo>
                  <a:cubicBezTo>
                    <a:pt x="1417536" y="2528231"/>
                    <a:pt x="1258208" y="2133376"/>
                    <a:pt x="1168154" y="1849358"/>
                  </a:cubicBezTo>
                  <a:cubicBezTo>
                    <a:pt x="1078100" y="1565340"/>
                    <a:pt x="994972" y="1299795"/>
                    <a:pt x="960336" y="1101213"/>
                  </a:cubicBezTo>
                  <a:cubicBezTo>
                    <a:pt x="925700" y="902631"/>
                    <a:pt x="923390" y="738685"/>
                    <a:pt x="960336" y="657867"/>
                  </a:cubicBezTo>
                  <a:cubicBezTo>
                    <a:pt x="997281" y="577049"/>
                    <a:pt x="1110427" y="567813"/>
                    <a:pt x="1182009" y="616304"/>
                  </a:cubicBezTo>
                  <a:cubicBezTo>
                    <a:pt x="1253591" y="664795"/>
                    <a:pt x="1311318" y="773322"/>
                    <a:pt x="1389827" y="948813"/>
                  </a:cubicBezTo>
                  <a:cubicBezTo>
                    <a:pt x="1468336" y="1124304"/>
                    <a:pt x="1569936" y="1472976"/>
                    <a:pt x="1653063" y="1669249"/>
                  </a:cubicBezTo>
                  <a:cubicBezTo>
                    <a:pt x="1736190" y="1865522"/>
                    <a:pt x="1793918" y="1902467"/>
                    <a:pt x="1888591" y="2126449"/>
                  </a:cubicBezTo>
                  <a:cubicBezTo>
                    <a:pt x="1983264" y="2350431"/>
                    <a:pt x="2147209" y="2883831"/>
                    <a:pt x="2221100" y="3013140"/>
                  </a:cubicBezTo>
                  <a:cubicBezTo>
                    <a:pt x="2294991" y="3142449"/>
                    <a:pt x="2327318" y="3022376"/>
                    <a:pt x="2331936" y="2902304"/>
                  </a:cubicBezTo>
                  <a:cubicBezTo>
                    <a:pt x="2336554" y="2782232"/>
                    <a:pt x="2276518" y="2493595"/>
                    <a:pt x="2248809" y="2292704"/>
                  </a:cubicBezTo>
                  <a:cubicBezTo>
                    <a:pt x="2221100" y="2091813"/>
                    <a:pt x="2200317" y="1971740"/>
                    <a:pt x="2165681" y="1696958"/>
                  </a:cubicBezTo>
                  <a:cubicBezTo>
                    <a:pt x="2131045" y="1422176"/>
                    <a:pt x="2047918" y="907249"/>
                    <a:pt x="2040991" y="644013"/>
                  </a:cubicBezTo>
                  <a:cubicBezTo>
                    <a:pt x="2034064" y="380777"/>
                    <a:pt x="2052536" y="216831"/>
                    <a:pt x="2124118" y="117540"/>
                  </a:cubicBezTo>
                  <a:cubicBezTo>
                    <a:pt x="2195700" y="18249"/>
                    <a:pt x="2398899" y="-51024"/>
                    <a:pt x="2470481" y="48267"/>
                  </a:cubicBezTo>
                  <a:cubicBezTo>
                    <a:pt x="2542063" y="147558"/>
                    <a:pt x="2521282" y="484685"/>
                    <a:pt x="2553609" y="713285"/>
                  </a:cubicBezTo>
                  <a:cubicBezTo>
                    <a:pt x="2585936" y="941885"/>
                    <a:pt x="2620572" y="1177412"/>
                    <a:pt x="2664445" y="1419867"/>
                  </a:cubicBezTo>
                  <a:cubicBezTo>
                    <a:pt x="2708318" y="1662322"/>
                    <a:pt x="2768354" y="1955577"/>
                    <a:pt x="2816845" y="2168013"/>
                  </a:cubicBezTo>
                  <a:cubicBezTo>
                    <a:pt x="2865336" y="2380449"/>
                    <a:pt x="2911518" y="2576721"/>
                    <a:pt x="2955391" y="2694485"/>
                  </a:cubicBezTo>
                  <a:cubicBezTo>
                    <a:pt x="2999264" y="2812248"/>
                    <a:pt x="3066227" y="3003903"/>
                    <a:pt x="3080081" y="2874594"/>
                  </a:cubicBezTo>
                  <a:cubicBezTo>
                    <a:pt x="3093936" y="2745285"/>
                    <a:pt x="3045445" y="2161085"/>
                    <a:pt x="3038518" y="1918631"/>
                  </a:cubicBezTo>
                  <a:cubicBezTo>
                    <a:pt x="3031591" y="1676177"/>
                    <a:pt x="3047754" y="1579194"/>
                    <a:pt x="3038518" y="1419867"/>
                  </a:cubicBezTo>
                  <a:cubicBezTo>
                    <a:pt x="3029282" y="1260540"/>
                    <a:pt x="3003882" y="1121994"/>
                    <a:pt x="2983100" y="962667"/>
                  </a:cubicBezTo>
                  <a:cubicBezTo>
                    <a:pt x="2962318" y="803340"/>
                    <a:pt x="2897664" y="565504"/>
                    <a:pt x="2913827" y="463904"/>
                  </a:cubicBezTo>
                  <a:cubicBezTo>
                    <a:pt x="2929991" y="362304"/>
                    <a:pt x="3024663" y="366922"/>
                    <a:pt x="3080081" y="353067"/>
                  </a:cubicBezTo>
                  <a:cubicBezTo>
                    <a:pt x="3135499" y="339212"/>
                    <a:pt x="3209391" y="371540"/>
                    <a:pt x="3246336" y="380776"/>
                  </a:cubicBezTo>
                  <a:cubicBezTo>
                    <a:pt x="3283281" y="390012"/>
                    <a:pt x="3264808" y="286103"/>
                    <a:pt x="3301754" y="408485"/>
                  </a:cubicBezTo>
                  <a:cubicBezTo>
                    <a:pt x="3338700" y="530867"/>
                    <a:pt x="3419518" y="867994"/>
                    <a:pt x="3468009" y="1115067"/>
                  </a:cubicBezTo>
                  <a:cubicBezTo>
                    <a:pt x="3516500" y="1362140"/>
                    <a:pt x="3564991" y="1639231"/>
                    <a:pt x="3592700" y="1890922"/>
                  </a:cubicBezTo>
                  <a:cubicBezTo>
                    <a:pt x="3620409" y="2142613"/>
                    <a:pt x="3618100" y="2449722"/>
                    <a:pt x="3634263" y="2625213"/>
                  </a:cubicBezTo>
                  <a:cubicBezTo>
                    <a:pt x="3650426" y="2800704"/>
                    <a:pt x="3641190" y="2860740"/>
                    <a:pt x="3689681" y="2943867"/>
                  </a:cubicBezTo>
                  <a:cubicBezTo>
                    <a:pt x="3738172" y="3026994"/>
                    <a:pt x="3839773" y="3126285"/>
                    <a:pt x="3925209" y="3123976"/>
                  </a:cubicBezTo>
                  <a:cubicBezTo>
                    <a:pt x="4010645" y="3121667"/>
                    <a:pt x="4121482" y="3024686"/>
                    <a:pt x="4202300" y="2930013"/>
                  </a:cubicBezTo>
                  <a:cubicBezTo>
                    <a:pt x="4283118" y="2835340"/>
                    <a:pt x="4310827" y="2754522"/>
                    <a:pt x="4410118" y="2555940"/>
                  </a:cubicBezTo>
                  <a:cubicBezTo>
                    <a:pt x="4509409" y="2357358"/>
                    <a:pt x="4677972" y="1969431"/>
                    <a:pt x="4798045" y="1738522"/>
                  </a:cubicBezTo>
                  <a:cubicBezTo>
                    <a:pt x="4918118" y="1507613"/>
                    <a:pt x="5026645" y="1253612"/>
                    <a:pt x="5130554" y="1170485"/>
                  </a:cubicBezTo>
                  <a:cubicBezTo>
                    <a:pt x="5234463" y="1087358"/>
                    <a:pt x="5377627" y="1163558"/>
                    <a:pt x="5421500" y="1239758"/>
                  </a:cubicBezTo>
                  <a:cubicBezTo>
                    <a:pt x="5465373" y="1315958"/>
                    <a:pt x="5442282" y="1424485"/>
                    <a:pt x="5393791" y="1627685"/>
                  </a:cubicBezTo>
                  <a:cubicBezTo>
                    <a:pt x="5345300" y="1830885"/>
                    <a:pt x="5218300" y="2211885"/>
                    <a:pt x="5130554" y="2458958"/>
                  </a:cubicBezTo>
                  <a:cubicBezTo>
                    <a:pt x="5042808" y="2706031"/>
                    <a:pt x="4950445" y="2916158"/>
                    <a:pt x="4867318" y="3110122"/>
                  </a:cubicBezTo>
                  <a:cubicBezTo>
                    <a:pt x="4784191" y="3304086"/>
                    <a:pt x="4631791" y="3622740"/>
                    <a:pt x="4631791" y="3622740"/>
                  </a:cubicBezTo>
                  <a:lnTo>
                    <a:pt x="4631791" y="3622740"/>
                  </a:lnTo>
                  <a:cubicBezTo>
                    <a:pt x="4599464" y="3770522"/>
                    <a:pt x="4474772" y="4195395"/>
                    <a:pt x="4437827" y="4509431"/>
                  </a:cubicBezTo>
                  <a:cubicBezTo>
                    <a:pt x="4400882" y="4823467"/>
                    <a:pt x="4428591" y="5280667"/>
                    <a:pt x="4410118" y="5506958"/>
                  </a:cubicBezTo>
                  <a:cubicBezTo>
                    <a:pt x="4391645" y="5733249"/>
                    <a:pt x="4308518" y="5663976"/>
                    <a:pt x="4326991" y="5867176"/>
                  </a:cubicBezTo>
                  <a:cubicBezTo>
                    <a:pt x="4345464" y="6070376"/>
                    <a:pt x="4809590" y="6587613"/>
                    <a:pt x="4520954" y="6726158"/>
                  </a:cubicBezTo>
                  <a:cubicBezTo>
                    <a:pt x="4232318" y="6864703"/>
                    <a:pt x="2966935" y="6767722"/>
                    <a:pt x="2622881" y="6726158"/>
                  </a:cubicBezTo>
                  <a:close/>
                </a:path>
              </a:pathLst>
            </a:cu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107504" y="132210"/>
            <a:ext cx="9036496" cy="6709836"/>
          </a:xfrm>
          <a:prstGeom prst="rect">
            <a:avLst/>
          </a:prstGeom>
          <a:noFill/>
          <a:ln w="2540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62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7504" y="78830"/>
            <a:ext cx="9036496" cy="6709836"/>
          </a:xfrm>
          <a:prstGeom prst="rect">
            <a:avLst/>
          </a:prstGeom>
          <a:noFill/>
          <a:ln w="2540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10395" y="210419"/>
            <a:ext cx="9114488" cy="104376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4800" b="1" dirty="0">
                <a:latin typeface="AR CENA" panose="02000000000000000000" pitchFamily="2" charset="0"/>
              </a:rPr>
              <a:t>What are we learning about?</a:t>
            </a:r>
            <a:endParaRPr lang="en-GB" sz="4800" dirty="0">
              <a:solidFill>
                <a:srgbClr val="009900"/>
              </a:solidFill>
              <a:latin typeface="AR CENA" panose="02000000000000000000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991050" y="1449388"/>
          <a:ext cx="7463172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3862">
                  <a:extLst>
                    <a:ext uri="{9D8B030D-6E8A-4147-A177-3AD203B41FA5}">
                      <a16:colId xmlns:a16="http://schemas.microsoft.com/office/drawing/2014/main" val="4024619218"/>
                    </a:ext>
                  </a:extLst>
                </a:gridCol>
                <a:gridCol w="1243862">
                  <a:extLst>
                    <a:ext uri="{9D8B030D-6E8A-4147-A177-3AD203B41FA5}">
                      <a16:colId xmlns:a16="http://schemas.microsoft.com/office/drawing/2014/main" val="755008107"/>
                    </a:ext>
                  </a:extLst>
                </a:gridCol>
                <a:gridCol w="1243862">
                  <a:extLst>
                    <a:ext uri="{9D8B030D-6E8A-4147-A177-3AD203B41FA5}">
                      <a16:colId xmlns:a16="http://schemas.microsoft.com/office/drawing/2014/main" val="2380160266"/>
                    </a:ext>
                  </a:extLst>
                </a:gridCol>
                <a:gridCol w="1243862">
                  <a:extLst>
                    <a:ext uri="{9D8B030D-6E8A-4147-A177-3AD203B41FA5}">
                      <a16:colId xmlns:a16="http://schemas.microsoft.com/office/drawing/2014/main" val="1065691131"/>
                    </a:ext>
                  </a:extLst>
                </a:gridCol>
                <a:gridCol w="1243862">
                  <a:extLst>
                    <a:ext uri="{9D8B030D-6E8A-4147-A177-3AD203B41FA5}">
                      <a16:colId xmlns:a16="http://schemas.microsoft.com/office/drawing/2014/main" val="674665141"/>
                    </a:ext>
                  </a:extLst>
                </a:gridCol>
                <a:gridCol w="1243862">
                  <a:extLst>
                    <a:ext uri="{9D8B030D-6E8A-4147-A177-3AD203B41FA5}">
                      <a16:colId xmlns:a16="http://schemas.microsoft.com/office/drawing/2014/main" val="27889186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alibri Light" panose="020F0302020204030204" pitchFamily="34" charset="0"/>
                          <a:cs typeface="Arial" charset="0"/>
                        </a:rPr>
                        <a:t>A</a:t>
                      </a:r>
                      <a:r>
                        <a:rPr lang="en-GB" sz="2400" b="1" dirty="0">
                          <a:latin typeface="Calibri Light" panose="020F0302020204030204" pitchFamily="34" charset="0"/>
                          <a:cs typeface="Arial" charset="0"/>
                        </a:rPr>
                        <a:t>  =  1</a:t>
                      </a:r>
                      <a:endParaRPr lang="en-GB" sz="24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alibri Light" panose="020F0302020204030204" pitchFamily="34" charset="0"/>
                          <a:cs typeface="Arial" charset="0"/>
                        </a:rPr>
                        <a:t>B</a:t>
                      </a:r>
                      <a:r>
                        <a:rPr lang="en-GB" sz="2400" b="1" dirty="0">
                          <a:latin typeface="Calibri Light" panose="020F0302020204030204" pitchFamily="34" charset="0"/>
                          <a:cs typeface="Arial" charset="0"/>
                        </a:rPr>
                        <a:t>  =  2 </a:t>
                      </a:r>
                      <a:endParaRPr lang="en-GB" sz="24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alibri Light" panose="020F0302020204030204" pitchFamily="34" charset="0"/>
                          <a:cs typeface="Arial" charset="0"/>
                        </a:rPr>
                        <a:t> 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alibri Light" panose="020F0302020204030204" pitchFamily="34" charset="0"/>
                          <a:cs typeface="Arial" charset="0"/>
                        </a:rPr>
                        <a:t>C</a:t>
                      </a:r>
                      <a:r>
                        <a:rPr lang="en-GB" sz="2400" b="1" dirty="0">
                          <a:latin typeface="Calibri Light" panose="020F0302020204030204" pitchFamily="34" charset="0"/>
                          <a:cs typeface="Arial" charset="0"/>
                        </a:rPr>
                        <a:t>  =  3 </a:t>
                      </a:r>
                      <a:endParaRPr lang="en-GB" sz="24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alibri Light" panose="020F0302020204030204" pitchFamily="34" charset="0"/>
                          <a:cs typeface="Arial" charset="0"/>
                        </a:rPr>
                        <a:t>D</a:t>
                      </a:r>
                      <a:r>
                        <a:rPr lang="en-GB" sz="2400" b="1" dirty="0">
                          <a:latin typeface="Calibri Light" panose="020F0302020204030204" pitchFamily="34" charset="0"/>
                          <a:cs typeface="Arial" charset="0"/>
                        </a:rPr>
                        <a:t>  = 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alibri Light" panose="020F0302020204030204" pitchFamily="34" charset="0"/>
                          <a:cs typeface="Arial" charset="0"/>
                        </a:rPr>
                        <a:t>E  </a:t>
                      </a:r>
                      <a:r>
                        <a:rPr lang="en-GB" sz="2400" b="1" dirty="0">
                          <a:latin typeface="Calibri Light" panose="020F0302020204030204" pitchFamily="34" charset="0"/>
                          <a:cs typeface="Arial" charset="0"/>
                        </a:rPr>
                        <a:t>=  5</a:t>
                      </a:r>
                      <a:endParaRPr lang="en-GB" sz="24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alibri Light" panose="020F0302020204030204" pitchFamily="34" charset="0"/>
                          <a:cs typeface="Arial" charset="0"/>
                        </a:rPr>
                        <a:t>F</a:t>
                      </a:r>
                      <a:r>
                        <a:rPr lang="en-GB" sz="2400" b="1" dirty="0">
                          <a:latin typeface="Calibri Light" panose="020F0302020204030204" pitchFamily="34" charset="0"/>
                          <a:cs typeface="Arial" charset="0"/>
                        </a:rPr>
                        <a:t>  =  6</a:t>
                      </a:r>
                      <a:endParaRPr lang="en-GB" sz="24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37915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alibri Light" panose="020F0302020204030204" pitchFamily="34" charset="0"/>
                          <a:cs typeface="Arial" charset="0"/>
                        </a:rPr>
                        <a:t>G</a:t>
                      </a:r>
                      <a:r>
                        <a:rPr lang="en-GB" sz="2400" b="1" dirty="0">
                          <a:latin typeface="Calibri Light" panose="020F0302020204030204" pitchFamily="34" charset="0"/>
                          <a:cs typeface="Arial" charset="0"/>
                        </a:rPr>
                        <a:t>  =  7 </a:t>
                      </a:r>
                      <a:endParaRPr lang="en-GB" sz="24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alibri Light" panose="020F0302020204030204" pitchFamily="34" charset="0"/>
                          <a:cs typeface="Arial" charset="0"/>
                        </a:rPr>
                        <a:t>H  </a:t>
                      </a:r>
                      <a:r>
                        <a:rPr lang="en-GB" sz="2400" b="1" dirty="0">
                          <a:latin typeface="Calibri Light" panose="020F0302020204030204" pitchFamily="34" charset="0"/>
                          <a:cs typeface="Arial" charset="0"/>
                        </a:rPr>
                        <a:t>=  8 </a:t>
                      </a:r>
                      <a:endParaRPr lang="en-GB" sz="24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alibri Light" panose="020F0302020204030204" pitchFamily="34" charset="0"/>
                          <a:cs typeface="Arial" charset="0"/>
                        </a:rPr>
                        <a:t> 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alibri Light" panose="020F0302020204030204" pitchFamily="34" charset="0"/>
                          <a:cs typeface="Arial" charset="0"/>
                        </a:rPr>
                        <a:t>I</a:t>
                      </a:r>
                      <a:r>
                        <a:rPr lang="en-GB" sz="2400" b="1" dirty="0">
                          <a:latin typeface="Calibri Light" panose="020F0302020204030204" pitchFamily="34" charset="0"/>
                          <a:cs typeface="Arial" charset="0"/>
                        </a:rPr>
                        <a:t>  =  9 </a:t>
                      </a:r>
                      <a:endParaRPr lang="en-GB" sz="24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alibri Light" panose="020F0302020204030204" pitchFamily="34" charset="0"/>
                          <a:cs typeface="Arial" charset="0"/>
                        </a:rPr>
                        <a:t>J</a:t>
                      </a:r>
                      <a:r>
                        <a:rPr lang="en-GB" sz="2400" b="1" dirty="0">
                          <a:latin typeface="Calibri Light" panose="020F0302020204030204" pitchFamily="34" charset="0"/>
                          <a:cs typeface="Arial" charset="0"/>
                        </a:rPr>
                        <a:t>  =  10 </a:t>
                      </a:r>
                      <a:endParaRPr lang="en-GB" sz="24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alibri Light" panose="020F0302020204030204" pitchFamily="34" charset="0"/>
                          <a:cs typeface="Arial" charset="0"/>
                        </a:rPr>
                        <a:t> 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alibri Light" panose="020F0302020204030204" pitchFamily="34" charset="0"/>
                          <a:cs typeface="Arial" charset="0"/>
                        </a:rPr>
                        <a:t>K</a:t>
                      </a:r>
                      <a:r>
                        <a:rPr lang="en-GB" sz="2400" b="1" dirty="0">
                          <a:latin typeface="Calibri Light" panose="020F0302020204030204" pitchFamily="34" charset="0"/>
                          <a:cs typeface="Arial" charset="0"/>
                        </a:rPr>
                        <a:t>  =  11 </a:t>
                      </a:r>
                      <a:endParaRPr lang="en-GB" sz="24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alibri Light" panose="020F0302020204030204" pitchFamily="34" charset="0"/>
                          <a:cs typeface="Arial" charset="0"/>
                        </a:rPr>
                        <a:t>L</a:t>
                      </a:r>
                      <a:r>
                        <a:rPr lang="en-GB" sz="2400" b="1" dirty="0">
                          <a:latin typeface="Calibri Light" panose="020F0302020204030204" pitchFamily="34" charset="0"/>
                          <a:cs typeface="Arial" charset="0"/>
                        </a:rPr>
                        <a:t>  =  12 </a:t>
                      </a:r>
                      <a:endParaRPr lang="en-GB" sz="24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7828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alibri Light" panose="020F0302020204030204" pitchFamily="34" charset="0"/>
                          <a:cs typeface="Arial" charset="0"/>
                        </a:rPr>
                        <a:t>M</a:t>
                      </a:r>
                      <a:r>
                        <a:rPr lang="en-GB" sz="2400" b="1" dirty="0">
                          <a:latin typeface="Calibri Light" panose="020F0302020204030204" pitchFamily="34" charset="0"/>
                          <a:cs typeface="Arial" charset="0"/>
                        </a:rPr>
                        <a:t> =  13 </a:t>
                      </a:r>
                      <a:endParaRPr lang="en-GB" sz="24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alibri Light" panose="020F0302020204030204" pitchFamily="34" charset="0"/>
                          <a:cs typeface="Arial" charset="0"/>
                        </a:rPr>
                        <a:t>N</a:t>
                      </a:r>
                      <a:r>
                        <a:rPr lang="en-GB" sz="2400" b="1" dirty="0">
                          <a:latin typeface="Calibri Light" panose="020F0302020204030204" pitchFamily="34" charset="0"/>
                          <a:cs typeface="Arial" charset="0"/>
                        </a:rPr>
                        <a:t>  =  14 </a:t>
                      </a:r>
                      <a:endParaRPr lang="en-GB" sz="24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alibri Light" panose="020F0302020204030204" pitchFamily="34" charset="0"/>
                          <a:cs typeface="Arial" charset="0"/>
                        </a:rPr>
                        <a:t>O</a:t>
                      </a:r>
                      <a:r>
                        <a:rPr lang="en-GB" sz="2400" b="1" dirty="0">
                          <a:latin typeface="Calibri Light" panose="020F0302020204030204" pitchFamily="34" charset="0"/>
                          <a:cs typeface="Arial" charset="0"/>
                        </a:rPr>
                        <a:t>  =  15 </a:t>
                      </a:r>
                      <a:endParaRPr lang="en-GB" sz="24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alibri Light" panose="020F0302020204030204" pitchFamily="34" charset="0"/>
                          <a:cs typeface="Arial" charset="0"/>
                        </a:rPr>
                        <a:t>P</a:t>
                      </a:r>
                      <a:r>
                        <a:rPr lang="en-GB" sz="2400" b="1" dirty="0">
                          <a:latin typeface="Calibri Light" panose="020F0302020204030204" pitchFamily="34" charset="0"/>
                          <a:cs typeface="Arial" charset="0"/>
                        </a:rPr>
                        <a:t>  =  16 </a:t>
                      </a:r>
                      <a:endParaRPr lang="en-GB" sz="24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alibri Light" panose="020F0302020204030204" pitchFamily="34" charset="0"/>
                          <a:cs typeface="Arial" charset="0"/>
                        </a:rPr>
                        <a:t>Q</a:t>
                      </a:r>
                      <a:r>
                        <a:rPr lang="en-GB" sz="2400" b="1" dirty="0">
                          <a:latin typeface="Calibri Light" panose="020F0302020204030204" pitchFamily="34" charset="0"/>
                          <a:cs typeface="Arial" charset="0"/>
                        </a:rPr>
                        <a:t>  =  17 </a:t>
                      </a:r>
                      <a:endParaRPr lang="en-GB" sz="24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alibri Light" panose="020F0302020204030204" pitchFamily="34" charset="0"/>
                          <a:cs typeface="Arial" charset="0"/>
                        </a:rPr>
                        <a:t>R</a:t>
                      </a:r>
                      <a:r>
                        <a:rPr lang="en-GB" sz="2400" b="1" dirty="0">
                          <a:latin typeface="Calibri Light" panose="020F0302020204030204" pitchFamily="34" charset="0"/>
                          <a:cs typeface="Arial" charset="0"/>
                        </a:rPr>
                        <a:t>  =  18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823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alibri Light" panose="020F0302020204030204" pitchFamily="34" charset="0"/>
                          <a:cs typeface="Arial" charset="0"/>
                        </a:rPr>
                        <a:t>S</a:t>
                      </a:r>
                      <a:r>
                        <a:rPr lang="en-GB" sz="2400" b="1" dirty="0">
                          <a:latin typeface="Calibri Light" panose="020F0302020204030204" pitchFamily="34" charset="0"/>
                          <a:cs typeface="Arial" charset="0"/>
                        </a:rPr>
                        <a:t>  =  19 </a:t>
                      </a:r>
                      <a:endParaRPr lang="en-GB" sz="24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alibri Light" panose="020F0302020204030204" pitchFamily="34" charset="0"/>
                          <a:cs typeface="Arial" charset="0"/>
                        </a:rPr>
                        <a:t>T</a:t>
                      </a:r>
                      <a:r>
                        <a:rPr lang="en-GB" sz="2400" b="1" dirty="0">
                          <a:latin typeface="Calibri Light" panose="020F0302020204030204" pitchFamily="34" charset="0"/>
                          <a:cs typeface="Arial" charset="0"/>
                        </a:rPr>
                        <a:t>   =  20 </a:t>
                      </a:r>
                      <a:endParaRPr lang="en-GB" sz="24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alibri Light" panose="020F0302020204030204" pitchFamily="34" charset="0"/>
                          <a:cs typeface="Arial" charset="0"/>
                        </a:rPr>
                        <a:t>U</a:t>
                      </a:r>
                      <a:r>
                        <a:rPr lang="en-GB" sz="2400" b="1" dirty="0">
                          <a:latin typeface="Calibri Light" panose="020F0302020204030204" pitchFamily="34" charset="0"/>
                          <a:cs typeface="Arial" charset="0"/>
                        </a:rPr>
                        <a:t>  =  21</a:t>
                      </a:r>
                      <a:endParaRPr lang="en-GB" sz="24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alibri Light" panose="020F0302020204030204" pitchFamily="34" charset="0"/>
                          <a:cs typeface="Arial" charset="0"/>
                        </a:rPr>
                        <a:t>V</a:t>
                      </a:r>
                      <a:r>
                        <a:rPr lang="en-GB" sz="2400" b="1" dirty="0">
                          <a:latin typeface="Calibri Light" panose="020F0302020204030204" pitchFamily="34" charset="0"/>
                          <a:cs typeface="Arial" charset="0"/>
                        </a:rPr>
                        <a:t>  =  22 </a:t>
                      </a:r>
                      <a:endParaRPr lang="en-GB" sz="24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alibri Light" panose="020F0302020204030204" pitchFamily="34" charset="0"/>
                          <a:cs typeface="Arial" charset="0"/>
                        </a:rPr>
                        <a:t>W</a:t>
                      </a:r>
                      <a:r>
                        <a:rPr lang="en-GB" sz="2400" b="1" dirty="0">
                          <a:latin typeface="Calibri Light" panose="020F0302020204030204" pitchFamily="34" charset="0"/>
                          <a:cs typeface="Arial" charset="0"/>
                        </a:rPr>
                        <a:t>  =  23 </a:t>
                      </a:r>
                      <a:endParaRPr lang="en-GB" sz="24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alibri Light" panose="020F0302020204030204" pitchFamily="34" charset="0"/>
                          <a:cs typeface="Arial" charset="0"/>
                        </a:rPr>
                        <a:t>X </a:t>
                      </a:r>
                      <a:r>
                        <a:rPr lang="en-GB" sz="2400" b="1" dirty="0">
                          <a:latin typeface="Calibri Light" panose="020F0302020204030204" pitchFamily="34" charset="0"/>
                          <a:cs typeface="Arial" charset="0"/>
                        </a:rPr>
                        <a:t> =  24</a:t>
                      </a:r>
                      <a:endParaRPr lang="en-GB" sz="24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9680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alibri Light" panose="020F0302020204030204" pitchFamily="34" charset="0"/>
                          <a:cs typeface="Arial" charset="0"/>
                        </a:rPr>
                        <a:t>Y</a:t>
                      </a:r>
                      <a:r>
                        <a:rPr lang="en-GB" sz="2400" b="1" dirty="0">
                          <a:latin typeface="Calibri Light" panose="020F0302020204030204" pitchFamily="34" charset="0"/>
                          <a:cs typeface="Arial" charset="0"/>
                        </a:rPr>
                        <a:t>  =  25 </a:t>
                      </a:r>
                      <a:endParaRPr lang="en-GB" sz="24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alibri Light" panose="020F0302020204030204" pitchFamily="34" charset="0"/>
                          <a:cs typeface="Arial" charset="0"/>
                        </a:rPr>
                        <a:t>Z</a:t>
                      </a:r>
                      <a:r>
                        <a:rPr lang="en-GB" sz="2400" b="1" dirty="0">
                          <a:latin typeface="Calibri Light" panose="020F0302020204030204" pitchFamily="34" charset="0"/>
                          <a:cs typeface="Arial" charset="0"/>
                        </a:rPr>
                        <a:t>  =  26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n-GB" sz="24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1458106"/>
                  </a:ext>
                </a:extLst>
              </a:tr>
            </a:tbl>
          </a:graphicData>
        </a:graphic>
      </p:graphicFrame>
      <p:sp>
        <p:nvSpPr>
          <p:cNvPr id="24" name="WordArt 8"/>
          <p:cNvSpPr>
            <a:spLocks noChangeArrowheads="1" noChangeShapeType="1" noTextEdit="1"/>
          </p:cNvSpPr>
          <p:nvPr/>
        </p:nvSpPr>
        <p:spPr bwMode="auto">
          <a:xfrm rot="20543335">
            <a:off x="3482591" y="3263067"/>
            <a:ext cx="863600" cy="493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66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 CENA" panose="02000000000000000000" pitchFamily="2" charset="0"/>
              </a:rPr>
              <a:t>Key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77854" y="4014389"/>
            <a:ext cx="7993063" cy="2563793"/>
            <a:chOff x="677854" y="4014389"/>
            <a:chExt cx="7993063" cy="2563793"/>
          </a:xfrm>
        </p:grpSpPr>
        <p:sp>
          <p:nvSpPr>
            <p:cNvPr id="25" name="Text Box 9"/>
            <p:cNvSpPr txBox="1">
              <a:spLocks noChangeArrowheads="1"/>
            </p:cNvSpPr>
            <p:nvPr/>
          </p:nvSpPr>
          <p:spPr bwMode="auto">
            <a:xfrm>
              <a:off x="1059227" y="4014389"/>
              <a:ext cx="7416824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800" b="1" dirty="0">
                  <a:latin typeface="Calibri Light" panose="020F0302020204030204" pitchFamily="34" charset="0"/>
                  <a:cs typeface="Arial" charset="0"/>
                </a:rPr>
                <a:t>Using the key, work out the</a:t>
              </a:r>
              <a:r>
                <a:rPr lang="en-GB" sz="2800" b="1" dirty="0">
                  <a:solidFill>
                    <a:srgbClr val="FF0000"/>
                  </a:solidFill>
                  <a:latin typeface="Calibri Light" panose="020F0302020204030204" pitchFamily="34" charset="0"/>
                  <a:cs typeface="Arial" charset="0"/>
                </a:rPr>
                <a:t> </a:t>
              </a:r>
              <a:r>
                <a:rPr lang="en-GB" sz="2800" b="1" dirty="0">
                  <a:solidFill>
                    <a:srgbClr val="00B050"/>
                  </a:solidFill>
                  <a:latin typeface="Calibri Light" panose="020F0302020204030204" pitchFamily="34" charset="0"/>
                  <a:cs typeface="Arial" charset="0"/>
                </a:rPr>
                <a:t>hidden message (code)</a:t>
              </a:r>
            </a:p>
          </p:txBody>
        </p:sp>
        <p:sp>
          <p:nvSpPr>
            <p:cNvPr id="26" name="Rectangle 17"/>
            <p:cNvSpPr>
              <a:spLocks noChangeArrowheads="1"/>
            </p:cNvSpPr>
            <p:nvPr/>
          </p:nvSpPr>
          <p:spPr bwMode="auto">
            <a:xfrm>
              <a:off x="677854" y="4490619"/>
              <a:ext cx="7993063" cy="2087563"/>
            </a:xfrm>
            <a:prstGeom prst="rect">
              <a:avLst/>
            </a:prstGeom>
            <a:solidFill>
              <a:srgbClr val="CCFF99"/>
            </a:solidFill>
            <a:ln w="38100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27" name="Text Box 16"/>
            <p:cNvSpPr txBox="1">
              <a:spLocks noChangeArrowheads="1"/>
            </p:cNvSpPr>
            <p:nvPr/>
          </p:nvSpPr>
          <p:spPr bwMode="auto">
            <a:xfrm>
              <a:off x="942798" y="4675227"/>
              <a:ext cx="7559675" cy="1815882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800" b="1" dirty="0">
                  <a:solidFill>
                    <a:srgbClr val="FF0000"/>
                  </a:solidFill>
                  <a:latin typeface="Calibri Light" panose="020F0302020204030204" pitchFamily="34" charset="0"/>
                </a:rPr>
                <a:t>23 5     1 18 5     12 3 1 18 14 9 14 7     1 2 15 21 20</a:t>
              </a:r>
            </a:p>
            <a:p>
              <a:pPr algn="ctr">
                <a:spcBef>
                  <a:spcPct val="50000"/>
                </a:spcBef>
              </a:pPr>
              <a:r>
                <a:rPr lang="en-GB" sz="2800" b="1" dirty="0">
                  <a:solidFill>
                    <a:srgbClr val="FF0000"/>
                  </a:solidFill>
                  <a:latin typeface="Calibri Light" panose="020F0302020204030204" pitchFamily="34" charset="0"/>
                </a:rPr>
                <a:t>	19 16 18 5 1 4 19 8 5 5 20 19	1 14 4     	</a:t>
              </a:r>
            </a:p>
            <a:p>
              <a:pPr algn="ctr">
                <a:spcBef>
                  <a:spcPct val="50000"/>
                </a:spcBef>
              </a:pPr>
              <a:r>
                <a:rPr lang="en-GB" sz="2800" b="1" dirty="0">
                  <a:solidFill>
                    <a:srgbClr val="FF0000"/>
                  </a:solidFill>
                  <a:latin typeface="Calibri Light" panose="020F0302020204030204" pitchFamily="34" charset="0"/>
                </a:rPr>
                <a:t>6 15 18 13 21 12 1 5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6186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04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10" r="7178" b="9636"/>
          <a:stretch>
            <a:fillRect/>
          </a:stretch>
        </p:blipFill>
        <p:spPr bwMode="auto">
          <a:xfrm>
            <a:off x="1588" y="-14288"/>
            <a:ext cx="9132887" cy="6899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301" name="Group 13"/>
          <p:cNvGrpSpPr>
            <a:grpSpLocks/>
          </p:cNvGrpSpPr>
          <p:nvPr/>
        </p:nvGrpSpPr>
        <p:grpSpPr bwMode="auto">
          <a:xfrm>
            <a:off x="1033463" y="5000625"/>
            <a:ext cx="6943725" cy="1687513"/>
            <a:chOff x="683" y="3158"/>
            <a:chExt cx="4374" cy="1063"/>
          </a:xfrm>
        </p:grpSpPr>
        <p:sp>
          <p:nvSpPr>
            <p:cNvPr id="12294" name="AutoShape 6"/>
            <p:cNvSpPr>
              <a:spLocks noChangeArrowheads="1"/>
            </p:cNvSpPr>
            <p:nvPr/>
          </p:nvSpPr>
          <p:spPr bwMode="auto">
            <a:xfrm>
              <a:off x="1519" y="3158"/>
              <a:ext cx="3538" cy="680"/>
            </a:xfrm>
            <a:prstGeom prst="roundRect">
              <a:avLst>
                <a:gd name="adj" fmla="val 16667"/>
              </a:avLst>
            </a:prstGeom>
            <a:solidFill>
              <a:srgbClr val="CCFF99"/>
            </a:solidFill>
            <a:ln w="57150">
              <a:solidFill>
                <a:srgbClr val="0099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130000"/>
                </a:lnSpc>
              </a:pPr>
              <a:endParaRPr lang="en-GB" sz="500">
                <a:latin typeface="Kristen ITC" pitchFamily="66" charset="0"/>
              </a:endParaRPr>
            </a:p>
            <a:p>
              <a:pPr algn="ctr">
                <a:lnSpc>
                  <a:spcPct val="130000"/>
                </a:lnSpc>
              </a:pPr>
              <a:r>
                <a:rPr lang="en-GB" sz="2000">
                  <a:latin typeface="Kristen ITC" pitchFamily="66" charset="0"/>
                </a:rPr>
                <a:t>Excel is just like your Maths Book!!!</a:t>
              </a:r>
            </a:p>
            <a:p>
              <a:pPr algn="ctr">
                <a:lnSpc>
                  <a:spcPct val="130000"/>
                </a:lnSpc>
              </a:pPr>
              <a:r>
                <a:rPr lang="en-GB" sz="2000">
                  <a:latin typeface="Kristen ITC" pitchFamily="66" charset="0"/>
                </a:rPr>
                <a:t>It has lots of pages inside; called </a:t>
              </a:r>
              <a:r>
                <a:rPr lang="en-GB" sz="2000">
                  <a:solidFill>
                    <a:srgbClr val="FF0000"/>
                  </a:solidFill>
                  <a:latin typeface="Kristen ITC" pitchFamily="66" charset="0"/>
                </a:rPr>
                <a:t>Worksheets</a:t>
              </a:r>
            </a:p>
            <a:p>
              <a:pPr algn="ctr">
                <a:lnSpc>
                  <a:spcPct val="130000"/>
                </a:lnSpc>
              </a:pPr>
              <a:endParaRPr lang="en-GB" sz="500">
                <a:latin typeface="Kristen ITC" pitchFamily="66" charset="0"/>
              </a:endParaRPr>
            </a:p>
          </p:txBody>
        </p:sp>
        <p:sp>
          <p:nvSpPr>
            <p:cNvPr id="12295" name="Freeform 7"/>
            <p:cNvSpPr>
              <a:spLocks/>
            </p:cNvSpPr>
            <p:nvPr/>
          </p:nvSpPr>
          <p:spPr bwMode="auto">
            <a:xfrm>
              <a:off x="683" y="3308"/>
              <a:ext cx="823" cy="913"/>
            </a:xfrm>
            <a:custGeom>
              <a:avLst/>
              <a:gdLst>
                <a:gd name="T0" fmla="*/ 823 w 823"/>
                <a:gd name="T1" fmla="*/ 0 h 913"/>
                <a:gd name="T2" fmla="*/ 560 w 823"/>
                <a:gd name="T3" fmla="*/ 140 h 913"/>
                <a:gd name="T4" fmla="*/ 535 w 823"/>
                <a:gd name="T5" fmla="*/ 164 h 913"/>
                <a:gd name="T6" fmla="*/ 469 w 823"/>
                <a:gd name="T7" fmla="*/ 197 h 913"/>
                <a:gd name="T8" fmla="*/ 362 w 823"/>
                <a:gd name="T9" fmla="*/ 280 h 913"/>
                <a:gd name="T10" fmla="*/ 346 w 823"/>
                <a:gd name="T11" fmla="*/ 304 h 913"/>
                <a:gd name="T12" fmla="*/ 313 w 823"/>
                <a:gd name="T13" fmla="*/ 337 h 913"/>
                <a:gd name="T14" fmla="*/ 272 w 823"/>
                <a:gd name="T15" fmla="*/ 428 h 913"/>
                <a:gd name="T16" fmla="*/ 230 w 823"/>
                <a:gd name="T17" fmla="*/ 461 h 913"/>
                <a:gd name="T18" fmla="*/ 140 w 823"/>
                <a:gd name="T19" fmla="*/ 601 h 913"/>
                <a:gd name="T20" fmla="*/ 41 w 823"/>
                <a:gd name="T21" fmla="*/ 790 h 913"/>
                <a:gd name="T22" fmla="*/ 16 w 823"/>
                <a:gd name="T23" fmla="*/ 864 h 913"/>
                <a:gd name="T24" fmla="*/ 0 w 823"/>
                <a:gd name="T25" fmla="*/ 913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23" h="913">
                  <a:moveTo>
                    <a:pt x="823" y="0"/>
                  </a:moveTo>
                  <a:cubicBezTo>
                    <a:pt x="735" y="47"/>
                    <a:pt x="646" y="91"/>
                    <a:pt x="560" y="140"/>
                  </a:cubicBezTo>
                  <a:cubicBezTo>
                    <a:pt x="550" y="146"/>
                    <a:pt x="545" y="158"/>
                    <a:pt x="535" y="164"/>
                  </a:cubicBezTo>
                  <a:cubicBezTo>
                    <a:pt x="479" y="199"/>
                    <a:pt x="511" y="164"/>
                    <a:pt x="469" y="197"/>
                  </a:cubicBezTo>
                  <a:cubicBezTo>
                    <a:pt x="434" y="225"/>
                    <a:pt x="399" y="255"/>
                    <a:pt x="362" y="280"/>
                  </a:cubicBezTo>
                  <a:cubicBezTo>
                    <a:pt x="357" y="288"/>
                    <a:pt x="352" y="297"/>
                    <a:pt x="346" y="304"/>
                  </a:cubicBezTo>
                  <a:cubicBezTo>
                    <a:pt x="336" y="316"/>
                    <a:pt x="322" y="324"/>
                    <a:pt x="313" y="337"/>
                  </a:cubicBezTo>
                  <a:cubicBezTo>
                    <a:pt x="295" y="362"/>
                    <a:pt x="290" y="403"/>
                    <a:pt x="272" y="428"/>
                  </a:cubicBezTo>
                  <a:cubicBezTo>
                    <a:pt x="262" y="442"/>
                    <a:pt x="243" y="448"/>
                    <a:pt x="230" y="461"/>
                  </a:cubicBezTo>
                  <a:cubicBezTo>
                    <a:pt x="196" y="530"/>
                    <a:pt x="182" y="545"/>
                    <a:pt x="140" y="601"/>
                  </a:cubicBezTo>
                  <a:cubicBezTo>
                    <a:pt x="123" y="669"/>
                    <a:pt x="81" y="732"/>
                    <a:pt x="41" y="790"/>
                  </a:cubicBezTo>
                  <a:cubicBezTo>
                    <a:pt x="33" y="815"/>
                    <a:pt x="24" y="839"/>
                    <a:pt x="16" y="864"/>
                  </a:cubicBezTo>
                  <a:cubicBezTo>
                    <a:pt x="11" y="880"/>
                    <a:pt x="0" y="913"/>
                    <a:pt x="0" y="913"/>
                  </a:cubicBezTo>
                </a:path>
              </a:pathLst>
            </a:custGeom>
            <a:noFill/>
            <a:ln w="57150" cmpd="sng">
              <a:solidFill>
                <a:srgbClr val="009900"/>
              </a:solidFill>
              <a:round/>
              <a:headEnd/>
              <a:tailEnd type="diamond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2302" name="Group 14"/>
          <p:cNvGrpSpPr>
            <a:grpSpLocks/>
          </p:cNvGrpSpPr>
          <p:nvPr/>
        </p:nvGrpSpPr>
        <p:grpSpPr bwMode="auto">
          <a:xfrm>
            <a:off x="2627313" y="333375"/>
            <a:ext cx="6264275" cy="1079500"/>
            <a:chOff x="1655" y="300"/>
            <a:chExt cx="3946" cy="680"/>
          </a:xfrm>
        </p:grpSpPr>
        <p:sp>
          <p:nvSpPr>
            <p:cNvPr id="12296" name="AutoShape 8"/>
            <p:cNvSpPr>
              <a:spLocks noChangeArrowheads="1"/>
            </p:cNvSpPr>
            <p:nvPr/>
          </p:nvSpPr>
          <p:spPr bwMode="auto">
            <a:xfrm>
              <a:off x="1973" y="300"/>
              <a:ext cx="3628" cy="680"/>
            </a:xfrm>
            <a:prstGeom prst="roundRect">
              <a:avLst>
                <a:gd name="adj" fmla="val 16667"/>
              </a:avLst>
            </a:prstGeom>
            <a:solidFill>
              <a:srgbClr val="CCFF99"/>
            </a:solidFill>
            <a:ln w="57150">
              <a:solidFill>
                <a:srgbClr val="0099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130000"/>
                </a:lnSpc>
              </a:pPr>
              <a:endParaRPr lang="en-GB" sz="500">
                <a:latin typeface="Kristen ITC" pitchFamily="66" charset="0"/>
              </a:endParaRPr>
            </a:p>
            <a:p>
              <a:pPr algn="ctr">
                <a:lnSpc>
                  <a:spcPct val="130000"/>
                </a:lnSpc>
              </a:pPr>
              <a:r>
                <a:rPr lang="en-GB" sz="2000">
                  <a:latin typeface="Kristen ITC" pitchFamily="66" charset="0"/>
                </a:rPr>
                <a:t>Each worksheet is made up of squared paper</a:t>
              </a:r>
            </a:p>
            <a:p>
              <a:pPr algn="ctr">
                <a:lnSpc>
                  <a:spcPct val="130000"/>
                </a:lnSpc>
              </a:pPr>
              <a:r>
                <a:rPr lang="en-GB" sz="2000">
                  <a:latin typeface="Kristen ITC" pitchFamily="66" charset="0"/>
                </a:rPr>
                <a:t>Each square is called a </a:t>
              </a:r>
              <a:r>
                <a:rPr lang="en-GB" sz="2000">
                  <a:solidFill>
                    <a:srgbClr val="FF0000"/>
                  </a:solidFill>
                  <a:latin typeface="Kristen ITC" pitchFamily="66" charset="0"/>
                </a:rPr>
                <a:t>Cell</a:t>
              </a:r>
            </a:p>
            <a:p>
              <a:pPr algn="ctr">
                <a:lnSpc>
                  <a:spcPct val="130000"/>
                </a:lnSpc>
              </a:pPr>
              <a:endParaRPr lang="en-GB" sz="500">
                <a:latin typeface="Kristen ITC" pitchFamily="66" charset="0"/>
              </a:endParaRPr>
            </a:p>
          </p:txBody>
        </p:sp>
        <p:sp>
          <p:nvSpPr>
            <p:cNvPr id="12297" name="Freeform 9"/>
            <p:cNvSpPr>
              <a:spLocks/>
            </p:cNvSpPr>
            <p:nvPr/>
          </p:nvSpPr>
          <p:spPr bwMode="auto">
            <a:xfrm flipV="1">
              <a:off x="1655" y="436"/>
              <a:ext cx="324" cy="227"/>
            </a:xfrm>
            <a:custGeom>
              <a:avLst/>
              <a:gdLst>
                <a:gd name="T0" fmla="*/ 823 w 823"/>
                <a:gd name="T1" fmla="*/ 0 h 913"/>
                <a:gd name="T2" fmla="*/ 560 w 823"/>
                <a:gd name="T3" fmla="*/ 140 h 913"/>
                <a:gd name="T4" fmla="*/ 535 w 823"/>
                <a:gd name="T5" fmla="*/ 164 h 913"/>
                <a:gd name="T6" fmla="*/ 469 w 823"/>
                <a:gd name="T7" fmla="*/ 197 h 913"/>
                <a:gd name="T8" fmla="*/ 362 w 823"/>
                <a:gd name="T9" fmla="*/ 280 h 913"/>
                <a:gd name="T10" fmla="*/ 346 w 823"/>
                <a:gd name="T11" fmla="*/ 304 h 913"/>
                <a:gd name="T12" fmla="*/ 313 w 823"/>
                <a:gd name="T13" fmla="*/ 337 h 913"/>
                <a:gd name="T14" fmla="*/ 272 w 823"/>
                <a:gd name="T15" fmla="*/ 428 h 913"/>
                <a:gd name="T16" fmla="*/ 230 w 823"/>
                <a:gd name="T17" fmla="*/ 461 h 913"/>
                <a:gd name="T18" fmla="*/ 140 w 823"/>
                <a:gd name="T19" fmla="*/ 601 h 913"/>
                <a:gd name="T20" fmla="*/ 41 w 823"/>
                <a:gd name="T21" fmla="*/ 790 h 913"/>
                <a:gd name="T22" fmla="*/ 16 w 823"/>
                <a:gd name="T23" fmla="*/ 864 h 913"/>
                <a:gd name="T24" fmla="*/ 0 w 823"/>
                <a:gd name="T25" fmla="*/ 913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23" h="913">
                  <a:moveTo>
                    <a:pt x="823" y="0"/>
                  </a:moveTo>
                  <a:cubicBezTo>
                    <a:pt x="735" y="47"/>
                    <a:pt x="646" y="91"/>
                    <a:pt x="560" y="140"/>
                  </a:cubicBezTo>
                  <a:cubicBezTo>
                    <a:pt x="550" y="146"/>
                    <a:pt x="545" y="158"/>
                    <a:pt x="535" y="164"/>
                  </a:cubicBezTo>
                  <a:cubicBezTo>
                    <a:pt x="479" y="199"/>
                    <a:pt x="511" y="164"/>
                    <a:pt x="469" y="197"/>
                  </a:cubicBezTo>
                  <a:cubicBezTo>
                    <a:pt x="434" y="225"/>
                    <a:pt x="399" y="255"/>
                    <a:pt x="362" y="280"/>
                  </a:cubicBezTo>
                  <a:cubicBezTo>
                    <a:pt x="357" y="288"/>
                    <a:pt x="352" y="297"/>
                    <a:pt x="346" y="304"/>
                  </a:cubicBezTo>
                  <a:cubicBezTo>
                    <a:pt x="336" y="316"/>
                    <a:pt x="322" y="324"/>
                    <a:pt x="313" y="337"/>
                  </a:cubicBezTo>
                  <a:cubicBezTo>
                    <a:pt x="295" y="362"/>
                    <a:pt x="290" y="403"/>
                    <a:pt x="272" y="428"/>
                  </a:cubicBezTo>
                  <a:cubicBezTo>
                    <a:pt x="262" y="442"/>
                    <a:pt x="243" y="448"/>
                    <a:pt x="230" y="461"/>
                  </a:cubicBezTo>
                  <a:cubicBezTo>
                    <a:pt x="196" y="530"/>
                    <a:pt x="182" y="545"/>
                    <a:pt x="140" y="601"/>
                  </a:cubicBezTo>
                  <a:cubicBezTo>
                    <a:pt x="123" y="669"/>
                    <a:pt x="81" y="732"/>
                    <a:pt x="41" y="790"/>
                  </a:cubicBezTo>
                  <a:cubicBezTo>
                    <a:pt x="33" y="815"/>
                    <a:pt x="24" y="839"/>
                    <a:pt x="16" y="864"/>
                  </a:cubicBezTo>
                  <a:cubicBezTo>
                    <a:pt x="11" y="880"/>
                    <a:pt x="0" y="913"/>
                    <a:pt x="0" y="913"/>
                  </a:cubicBezTo>
                </a:path>
              </a:pathLst>
            </a:custGeom>
            <a:noFill/>
            <a:ln w="57150" cmpd="sng">
              <a:solidFill>
                <a:srgbClr val="009900"/>
              </a:solidFill>
              <a:round/>
              <a:headEnd/>
              <a:tailEnd type="diamond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2303" name="Group 15"/>
          <p:cNvGrpSpPr>
            <a:grpSpLocks/>
          </p:cNvGrpSpPr>
          <p:nvPr/>
        </p:nvGrpSpPr>
        <p:grpSpPr bwMode="auto">
          <a:xfrm>
            <a:off x="611188" y="333375"/>
            <a:ext cx="6119812" cy="2446338"/>
            <a:chOff x="385" y="210"/>
            <a:chExt cx="3855" cy="1541"/>
          </a:xfrm>
        </p:grpSpPr>
        <p:sp>
          <p:nvSpPr>
            <p:cNvPr id="12298" name="AutoShape 10"/>
            <p:cNvSpPr>
              <a:spLocks noChangeArrowheads="1"/>
            </p:cNvSpPr>
            <p:nvPr/>
          </p:nvSpPr>
          <p:spPr bwMode="auto">
            <a:xfrm>
              <a:off x="612" y="1071"/>
              <a:ext cx="3628" cy="680"/>
            </a:xfrm>
            <a:prstGeom prst="roundRect">
              <a:avLst>
                <a:gd name="adj" fmla="val 16667"/>
              </a:avLst>
            </a:prstGeom>
            <a:solidFill>
              <a:srgbClr val="CCFF99"/>
            </a:solidFill>
            <a:ln w="57150">
              <a:solidFill>
                <a:srgbClr val="0099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130000"/>
                </a:lnSpc>
              </a:pPr>
              <a:endParaRPr lang="en-GB" sz="500">
                <a:latin typeface="Kristen ITC" pitchFamily="66" charset="0"/>
              </a:endParaRPr>
            </a:p>
            <a:p>
              <a:pPr algn="ctr">
                <a:lnSpc>
                  <a:spcPct val="130000"/>
                </a:lnSpc>
              </a:pPr>
              <a:r>
                <a:rPr lang="en-GB" sz="2000">
                  <a:latin typeface="Kristen ITC" pitchFamily="66" charset="0"/>
                </a:rPr>
                <a:t>If we click on a cell, it becomes the </a:t>
              </a:r>
            </a:p>
            <a:p>
              <a:pPr algn="ctr">
                <a:lnSpc>
                  <a:spcPct val="130000"/>
                </a:lnSpc>
              </a:pPr>
              <a:r>
                <a:rPr lang="en-GB" sz="2000">
                  <a:solidFill>
                    <a:srgbClr val="FF0000"/>
                  </a:solidFill>
                  <a:latin typeface="Kristen ITC" pitchFamily="66" charset="0"/>
                </a:rPr>
                <a:t>Active</a:t>
              </a:r>
              <a:r>
                <a:rPr lang="en-GB" sz="2000">
                  <a:latin typeface="Kristen ITC" pitchFamily="66" charset="0"/>
                </a:rPr>
                <a:t> </a:t>
              </a:r>
              <a:r>
                <a:rPr lang="en-GB" sz="2000">
                  <a:solidFill>
                    <a:srgbClr val="FF0000"/>
                  </a:solidFill>
                  <a:latin typeface="Kristen ITC" pitchFamily="66" charset="0"/>
                </a:rPr>
                <a:t>Cell</a:t>
              </a:r>
            </a:p>
            <a:p>
              <a:pPr algn="ctr">
                <a:lnSpc>
                  <a:spcPct val="130000"/>
                </a:lnSpc>
              </a:pPr>
              <a:endParaRPr lang="en-GB" sz="500">
                <a:latin typeface="Kristen ITC" pitchFamily="66" charset="0"/>
              </a:endParaRPr>
            </a:p>
          </p:txBody>
        </p:sp>
        <p:sp>
          <p:nvSpPr>
            <p:cNvPr id="12299" name="Freeform 11"/>
            <p:cNvSpPr>
              <a:spLocks/>
            </p:cNvSpPr>
            <p:nvPr/>
          </p:nvSpPr>
          <p:spPr bwMode="auto">
            <a:xfrm flipV="1">
              <a:off x="385" y="210"/>
              <a:ext cx="227" cy="1134"/>
            </a:xfrm>
            <a:custGeom>
              <a:avLst/>
              <a:gdLst>
                <a:gd name="T0" fmla="*/ 823 w 823"/>
                <a:gd name="T1" fmla="*/ 0 h 913"/>
                <a:gd name="T2" fmla="*/ 560 w 823"/>
                <a:gd name="T3" fmla="*/ 140 h 913"/>
                <a:gd name="T4" fmla="*/ 535 w 823"/>
                <a:gd name="T5" fmla="*/ 164 h 913"/>
                <a:gd name="T6" fmla="*/ 469 w 823"/>
                <a:gd name="T7" fmla="*/ 197 h 913"/>
                <a:gd name="T8" fmla="*/ 362 w 823"/>
                <a:gd name="T9" fmla="*/ 280 h 913"/>
                <a:gd name="T10" fmla="*/ 346 w 823"/>
                <a:gd name="T11" fmla="*/ 304 h 913"/>
                <a:gd name="T12" fmla="*/ 313 w 823"/>
                <a:gd name="T13" fmla="*/ 337 h 913"/>
                <a:gd name="T14" fmla="*/ 272 w 823"/>
                <a:gd name="T15" fmla="*/ 428 h 913"/>
                <a:gd name="T16" fmla="*/ 230 w 823"/>
                <a:gd name="T17" fmla="*/ 461 h 913"/>
                <a:gd name="T18" fmla="*/ 140 w 823"/>
                <a:gd name="T19" fmla="*/ 601 h 913"/>
                <a:gd name="T20" fmla="*/ 41 w 823"/>
                <a:gd name="T21" fmla="*/ 790 h 913"/>
                <a:gd name="T22" fmla="*/ 16 w 823"/>
                <a:gd name="T23" fmla="*/ 864 h 913"/>
                <a:gd name="T24" fmla="*/ 0 w 823"/>
                <a:gd name="T25" fmla="*/ 913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23" h="913">
                  <a:moveTo>
                    <a:pt x="823" y="0"/>
                  </a:moveTo>
                  <a:cubicBezTo>
                    <a:pt x="735" y="47"/>
                    <a:pt x="646" y="91"/>
                    <a:pt x="560" y="140"/>
                  </a:cubicBezTo>
                  <a:cubicBezTo>
                    <a:pt x="550" y="146"/>
                    <a:pt x="545" y="158"/>
                    <a:pt x="535" y="164"/>
                  </a:cubicBezTo>
                  <a:cubicBezTo>
                    <a:pt x="479" y="199"/>
                    <a:pt x="511" y="164"/>
                    <a:pt x="469" y="197"/>
                  </a:cubicBezTo>
                  <a:cubicBezTo>
                    <a:pt x="434" y="225"/>
                    <a:pt x="399" y="255"/>
                    <a:pt x="362" y="280"/>
                  </a:cubicBezTo>
                  <a:cubicBezTo>
                    <a:pt x="357" y="288"/>
                    <a:pt x="352" y="297"/>
                    <a:pt x="346" y="304"/>
                  </a:cubicBezTo>
                  <a:cubicBezTo>
                    <a:pt x="336" y="316"/>
                    <a:pt x="322" y="324"/>
                    <a:pt x="313" y="337"/>
                  </a:cubicBezTo>
                  <a:cubicBezTo>
                    <a:pt x="295" y="362"/>
                    <a:pt x="290" y="403"/>
                    <a:pt x="272" y="428"/>
                  </a:cubicBezTo>
                  <a:cubicBezTo>
                    <a:pt x="262" y="442"/>
                    <a:pt x="243" y="448"/>
                    <a:pt x="230" y="461"/>
                  </a:cubicBezTo>
                  <a:cubicBezTo>
                    <a:pt x="196" y="530"/>
                    <a:pt x="182" y="545"/>
                    <a:pt x="140" y="601"/>
                  </a:cubicBezTo>
                  <a:cubicBezTo>
                    <a:pt x="123" y="669"/>
                    <a:pt x="81" y="732"/>
                    <a:pt x="41" y="790"/>
                  </a:cubicBezTo>
                  <a:cubicBezTo>
                    <a:pt x="33" y="815"/>
                    <a:pt x="24" y="839"/>
                    <a:pt x="16" y="864"/>
                  </a:cubicBezTo>
                  <a:cubicBezTo>
                    <a:pt x="11" y="880"/>
                    <a:pt x="0" y="913"/>
                    <a:pt x="0" y="913"/>
                  </a:cubicBezTo>
                </a:path>
              </a:pathLst>
            </a:custGeom>
            <a:noFill/>
            <a:ln w="57150" cmpd="sng">
              <a:solidFill>
                <a:srgbClr val="009900"/>
              </a:solidFill>
              <a:round/>
              <a:headEnd/>
              <a:tailEnd type="diamond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280523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10" r="53694" b="44136"/>
          <a:stretch>
            <a:fillRect/>
          </a:stretch>
        </p:blipFill>
        <p:spPr bwMode="auto">
          <a:xfrm>
            <a:off x="9525" y="-26988"/>
            <a:ext cx="9099550" cy="691197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457200" y="188913"/>
            <a:ext cx="6823075" cy="3454400"/>
            <a:chOff x="288" y="119"/>
            <a:chExt cx="4298" cy="2176"/>
          </a:xfrm>
        </p:grpSpPr>
        <p:sp>
          <p:nvSpPr>
            <p:cNvPr id="6" name="AutoShape 19"/>
            <p:cNvSpPr>
              <a:spLocks noChangeArrowheads="1"/>
            </p:cNvSpPr>
            <p:nvPr/>
          </p:nvSpPr>
          <p:spPr bwMode="auto">
            <a:xfrm>
              <a:off x="958" y="685"/>
              <a:ext cx="3628" cy="680"/>
            </a:xfrm>
            <a:prstGeom prst="roundRect">
              <a:avLst>
                <a:gd name="adj" fmla="val 16667"/>
              </a:avLst>
            </a:prstGeom>
            <a:solidFill>
              <a:srgbClr val="CCFF99"/>
            </a:solidFill>
            <a:ln w="57150">
              <a:solidFill>
                <a:srgbClr val="0099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130000"/>
                </a:lnSpc>
              </a:pPr>
              <a:endParaRPr lang="en-GB" sz="500">
                <a:latin typeface="Kristen ITC" pitchFamily="66" charset="0"/>
              </a:endParaRPr>
            </a:p>
            <a:p>
              <a:pPr algn="ctr">
                <a:lnSpc>
                  <a:spcPct val="130000"/>
                </a:lnSpc>
              </a:pPr>
              <a:r>
                <a:rPr lang="en-GB" sz="2000">
                  <a:latin typeface="Kristen ITC" pitchFamily="66" charset="0"/>
                </a:rPr>
                <a:t>Each worksheet has </a:t>
              </a:r>
              <a:r>
                <a:rPr lang="en-GB" sz="2000" b="1">
                  <a:solidFill>
                    <a:srgbClr val="FF0000"/>
                  </a:solidFill>
                  <a:latin typeface="Kristen ITC" pitchFamily="66" charset="0"/>
                </a:rPr>
                <a:t>Columns</a:t>
              </a:r>
              <a:r>
                <a:rPr lang="en-GB" sz="2000">
                  <a:solidFill>
                    <a:srgbClr val="FF0000"/>
                  </a:solidFill>
                  <a:latin typeface="Kristen ITC" pitchFamily="66" charset="0"/>
                </a:rPr>
                <a:t> (Letters)</a:t>
              </a:r>
              <a:r>
                <a:rPr lang="en-GB" sz="2000">
                  <a:latin typeface="Kristen ITC" pitchFamily="66" charset="0"/>
                </a:rPr>
                <a:t> and</a:t>
              </a:r>
            </a:p>
            <a:p>
              <a:pPr algn="ctr">
                <a:lnSpc>
                  <a:spcPct val="130000"/>
                </a:lnSpc>
              </a:pPr>
              <a:r>
                <a:rPr lang="en-GB" sz="2000" b="1">
                  <a:solidFill>
                    <a:srgbClr val="FF0000"/>
                  </a:solidFill>
                  <a:latin typeface="Kristen ITC" pitchFamily="66" charset="0"/>
                </a:rPr>
                <a:t>Rows</a:t>
              </a:r>
              <a:r>
                <a:rPr lang="en-GB" sz="2000">
                  <a:solidFill>
                    <a:srgbClr val="FF0000"/>
                  </a:solidFill>
                  <a:latin typeface="Kristen ITC" pitchFamily="66" charset="0"/>
                </a:rPr>
                <a:t> (Numbers)</a:t>
              </a:r>
            </a:p>
            <a:p>
              <a:pPr algn="ctr">
                <a:lnSpc>
                  <a:spcPct val="130000"/>
                </a:lnSpc>
              </a:pPr>
              <a:endParaRPr lang="en-GB" sz="500">
                <a:solidFill>
                  <a:srgbClr val="FF0000"/>
                </a:solidFill>
                <a:latin typeface="Kristen ITC" pitchFamily="66" charset="0"/>
              </a:endParaRPr>
            </a:p>
          </p:txBody>
        </p:sp>
        <p:sp>
          <p:nvSpPr>
            <p:cNvPr id="7" name="Freeform 20"/>
            <p:cNvSpPr>
              <a:spLocks/>
            </p:cNvSpPr>
            <p:nvPr/>
          </p:nvSpPr>
          <p:spPr bwMode="auto">
            <a:xfrm rot="-6973052" flipH="1" flipV="1">
              <a:off x="2838" y="371"/>
              <a:ext cx="640" cy="135"/>
            </a:xfrm>
            <a:custGeom>
              <a:avLst/>
              <a:gdLst>
                <a:gd name="T0" fmla="*/ 823 w 823"/>
                <a:gd name="T1" fmla="*/ 0 h 913"/>
                <a:gd name="T2" fmla="*/ 560 w 823"/>
                <a:gd name="T3" fmla="*/ 140 h 913"/>
                <a:gd name="T4" fmla="*/ 535 w 823"/>
                <a:gd name="T5" fmla="*/ 164 h 913"/>
                <a:gd name="T6" fmla="*/ 469 w 823"/>
                <a:gd name="T7" fmla="*/ 197 h 913"/>
                <a:gd name="T8" fmla="*/ 362 w 823"/>
                <a:gd name="T9" fmla="*/ 280 h 913"/>
                <a:gd name="T10" fmla="*/ 346 w 823"/>
                <a:gd name="T11" fmla="*/ 304 h 913"/>
                <a:gd name="T12" fmla="*/ 313 w 823"/>
                <a:gd name="T13" fmla="*/ 337 h 913"/>
                <a:gd name="T14" fmla="*/ 272 w 823"/>
                <a:gd name="T15" fmla="*/ 428 h 913"/>
                <a:gd name="T16" fmla="*/ 230 w 823"/>
                <a:gd name="T17" fmla="*/ 461 h 913"/>
                <a:gd name="T18" fmla="*/ 140 w 823"/>
                <a:gd name="T19" fmla="*/ 601 h 913"/>
                <a:gd name="T20" fmla="*/ 41 w 823"/>
                <a:gd name="T21" fmla="*/ 790 h 913"/>
                <a:gd name="T22" fmla="*/ 16 w 823"/>
                <a:gd name="T23" fmla="*/ 864 h 913"/>
                <a:gd name="T24" fmla="*/ 0 w 823"/>
                <a:gd name="T25" fmla="*/ 913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23" h="913">
                  <a:moveTo>
                    <a:pt x="823" y="0"/>
                  </a:moveTo>
                  <a:cubicBezTo>
                    <a:pt x="735" y="47"/>
                    <a:pt x="646" y="91"/>
                    <a:pt x="560" y="140"/>
                  </a:cubicBezTo>
                  <a:cubicBezTo>
                    <a:pt x="550" y="146"/>
                    <a:pt x="545" y="158"/>
                    <a:pt x="535" y="164"/>
                  </a:cubicBezTo>
                  <a:cubicBezTo>
                    <a:pt x="479" y="199"/>
                    <a:pt x="511" y="164"/>
                    <a:pt x="469" y="197"/>
                  </a:cubicBezTo>
                  <a:cubicBezTo>
                    <a:pt x="434" y="225"/>
                    <a:pt x="399" y="255"/>
                    <a:pt x="362" y="280"/>
                  </a:cubicBezTo>
                  <a:cubicBezTo>
                    <a:pt x="357" y="288"/>
                    <a:pt x="352" y="297"/>
                    <a:pt x="346" y="304"/>
                  </a:cubicBezTo>
                  <a:cubicBezTo>
                    <a:pt x="336" y="316"/>
                    <a:pt x="322" y="324"/>
                    <a:pt x="313" y="337"/>
                  </a:cubicBezTo>
                  <a:cubicBezTo>
                    <a:pt x="295" y="362"/>
                    <a:pt x="290" y="403"/>
                    <a:pt x="272" y="428"/>
                  </a:cubicBezTo>
                  <a:cubicBezTo>
                    <a:pt x="262" y="442"/>
                    <a:pt x="243" y="448"/>
                    <a:pt x="230" y="461"/>
                  </a:cubicBezTo>
                  <a:cubicBezTo>
                    <a:pt x="196" y="530"/>
                    <a:pt x="182" y="545"/>
                    <a:pt x="140" y="601"/>
                  </a:cubicBezTo>
                  <a:cubicBezTo>
                    <a:pt x="123" y="669"/>
                    <a:pt x="81" y="732"/>
                    <a:pt x="41" y="790"/>
                  </a:cubicBezTo>
                  <a:cubicBezTo>
                    <a:pt x="33" y="815"/>
                    <a:pt x="24" y="839"/>
                    <a:pt x="16" y="864"/>
                  </a:cubicBezTo>
                  <a:cubicBezTo>
                    <a:pt x="11" y="880"/>
                    <a:pt x="0" y="913"/>
                    <a:pt x="0" y="913"/>
                  </a:cubicBezTo>
                </a:path>
              </a:pathLst>
            </a:custGeom>
            <a:noFill/>
            <a:ln w="57150" cmpd="sng">
              <a:solidFill>
                <a:srgbClr val="009900"/>
              </a:solidFill>
              <a:round/>
              <a:headEnd/>
              <a:tailEnd type="diamond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21"/>
            <p:cNvSpPr>
              <a:spLocks/>
            </p:cNvSpPr>
            <p:nvPr/>
          </p:nvSpPr>
          <p:spPr bwMode="auto">
            <a:xfrm rot="16417679" flipV="1">
              <a:off x="867" y="714"/>
              <a:ext cx="1002" cy="2160"/>
            </a:xfrm>
            <a:custGeom>
              <a:avLst/>
              <a:gdLst>
                <a:gd name="T0" fmla="*/ 823 w 823"/>
                <a:gd name="T1" fmla="*/ 0 h 913"/>
                <a:gd name="T2" fmla="*/ 560 w 823"/>
                <a:gd name="T3" fmla="*/ 140 h 913"/>
                <a:gd name="T4" fmla="*/ 535 w 823"/>
                <a:gd name="T5" fmla="*/ 164 h 913"/>
                <a:gd name="T6" fmla="*/ 469 w 823"/>
                <a:gd name="T7" fmla="*/ 197 h 913"/>
                <a:gd name="T8" fmla="*/ 362 w 823"/>
                <a:gd name="T9" fmla="*/ 280 h 913"/>
                <a:gd name="T10" fmla="*/ 346 w 823"/>
                <a:gd name="T11" fmla="*/ 304 h 913"/>
                <a:gd name="T12" fmla="*/ 313 w 823"/>
                <a:gd name="T13" fmla="*/ 337 h 913"/>
                <a:gd name="T14" fmla="*/ 272 w 823"/>
                <a:gd name="T15" fmla="*/ 428 h 913"/>
                <a:gd name="T16" fmla="*/ 230 w 823"/>
                <a:gd name="T17" fmla="*/ 461 h 913"/>
                <a:gd name="T18" fmla="*/ 140 w 823"/>
                <a:gd name="T19" fmla="*/ 601 h 913"/>
                <a:gd name="T20" fmla="*/ 41 w 823"/>
                <a:gd name="T21" fmla="*/ 790 h 913"/>
                <a:gd name="T22" fmla="*/ 16 w 823"/>
                <a:gd name="T23" fmla="*/ 864 h 913"/>
                <a:gd name="T24" fmla="*/ 0 w 823"/>
                <a:gd name="T25" fmla="*/ 913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23" h="913">
                  <a:moveTo>
                    <a:pt x="823" y="0"/>
                  </a:moveTo>
                  <a:cubicBezTo>
                    <a:pt x="735" y="47"/>
                    <a:pt x="646" y="91"/>
                    <a:pt x="560" y="140"/>
                  </a:cubicBezTo>
                  <a:cubicBezTo>
                    <a:pt x="550" y="146"/>
                    <a:pt x="545" y="158"/>
                    <a:pt x="535" y="164"/>
                  </a:cubicBezTo>
                  <a:cubicBezTo>
                    <a:pt x="479" y="199"/>
                    <a:pt x="511" y="164"/>
                    <a:pt x="469" y="197"/>
                  </a:cubicBezTo>
                  <a:cubicBezTo>
                    <a:pt x="434" y="225"/>
                    <a:pt x="399" y="255"/>
                    <a:pt x="362" y="280"/>
                  </a:cubicBezTo>
                  <a:cubicBezTo>
                    <a:pt x="357" y="288"/>
                    <a:pt x="352" y="297"/>
                    <a:pt x="346" y="304"/>
                  </a:cubicBezTo>
                  <a:cubicBezTo>
                    <a:pt x="336" y="316"/>
                    <a:pt x="322" y="324"/>
                    <a:pt x="313" y="337"/>
                  </a:cubicBezTo>
                  <a:cubicBezTo>
                    <a:pt x="295" y="362"/>
                    <a:pt x="290" y="403"/>
                    <a:pt x="272" y="428"/>
                  </a:cubicBezTo>
                  <a:cubicBezTo>
                    <a:pt x="262" y="442"/>
                    <a:pt x="243" y="448"/>
                    <a:pt x="230" y="461"/>
                  </a:cubicBezTo>
                  <a:cubicBezTo>
                    <a:pt x="196" y="530"/>
                    <a:pt x="182" y="545"/>
                    <a:pt x="140" y="601"/>
                  </a:cubicBezTo>
                  <a:cubicBezTo>
                    <a:pt x="123" y="669"/>
                    <a:pt x="81" y="732"/>
                    <a:pt x="41" y="790"/>
                  </a:cubicBezTo>
                  <a:cubicBezTo>
                    <a:pt x="33" y="815"/>
                    <a:pt x="24" y="839"/>
                    <a:pt x="16" y="864"/>
                  </a:cubicBezTo>
                  <a:cubicBezTo>
                    <a:pt x="11" y="880"/>
                    <a:pt x="0" y="913"/>
                    <a:pt x="0" y="913"/>
                  </a:cubicBezTo>
                </a:path>
              </a:pathLst>
            </a:custGeom>
            <a:noFill/>
            <a:ln w="57150" cmpd="sng">
              <a:solidFill>
                <a:srgbClr val="009900"/>
              </a:solidFill>
              <a:round/>
              <a:headEnd/>
              <a:tailEnd type="diamond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" name="Group 28"/>
          <p:cNvGrpSpPr>
            <a:grpSpLocks/>
          </p:cNvGrpSpPr>
          <p:nvPr/>
        </p:nvGrpSpPr>
        <p:grpSpPr bwMode="auto">
          <a:xfrm>
            <a:off x="1547813" y="3429000"/>
            <a:ext cx="6246812" cy="1612900"/>
            <a:chOff x="975" y="2160"/>
            <a:chExt cx="3935" cy="1016"/>
          </a:xfrm>
        </p:grpSpPr>
        <p:sp>
          <p:nvSpPr>
            <p:cNvPr id="10" name="AutoShape 25"/>
            <p:cNvSpPr>
              <a:spLocks noChangeArrowheads="1"/>
            </p:cNvSpPr>
            <p:nvPr/>
          </p:nvSpPr>
          <p:spPr bwMode="auto">
            <a:xfrm>
              <a:off x="1282" y="2496"/>
              <a:ext cx="3628" cy="680"/>
            </a:xfrm>
            <a:prstGeom prst="roundRect">
              <a:avLst>
                <a:gd name="adj" fmla="val 16667"/>
              </a:avLst>
            </a:prstGeom>
            <a:solidFill>
              <a:srgbClr val="CCFF99"/>
            </a:solidFill>
            <a:ln w="57150">
              <a:solidFill>
                <a:srgbClr val="0099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130000"/>
                </a:lnSpc>
              </a:pPr>
              <a:endParaRPr lang="en-GB" sz="500" dirty="0">
                <a:latin typeface="Kristen ITC" pitchFamily="66" charset="0"/>
              </a:endParaRPr>
            </a:p>
            <a:p>
              <a:pPr algn="ctr">
                <a:lnSpc>
                  <a:spcPct val="130000"/>
                </a:lnSpc>
              </a:pPr>
              <a:r>
                <a:rPr lang="en-GB" sz="2000" dirty="0">
                  <a:latin typeface="Kristen ITC" pitchFamily="66" charset="0"/>
                </a:rPr>
                <a:t>Each cell has its own special name e.g. </a:t>
              </a:r>
              <a:r>
                <a:rPr lang="en-GB" sz="2000" b="1" dirty="0">
                  <a:solidFill>
                    <a:srgbClr val="FF0000"/>
                  </a:solidFill>
                  <a:latin typeface="Kristen ITC" pitchFamily="66" charset="0"/>
                </a:rPr>
                <a:t>A10</a:t>
              </a:r>
            </a:p>
            <a:p>
              <a:pPr algn="ctr">
                <a:lnSpc>
                  <a:spcPct val="130000"/>
                </a:lnSpc>
              </a:pPr>
              <a:r>
                <a:rPr lang="en-GB" sz="2000" dirty="0">
                  <a:latin typeface="Kristen ITC" pitchFamily="66" charset="0"/>
                </a:rPr>
                <a:t>This is called its </a:t>
              </a:r>
              <a:r>
                <a:rPr lang="en-GB" sz="2000" dirty="0">
                  <a:solidFill>
                    <a:srgbClr val="FF0000"/>
                  </a:solidFill>
                  <a:latin typeface="Kristen ITC" pitchFamily="66" charset="0"/>
                </a:rPr>
                <a:t>Cell Address</a:t>
              </a:r>
            </a:p>
            <a:p>
              <a:pPr algn="ctr">
                <a:lnSpc>
                  <a:spcPct val="130000"/>
                </a:lnSpc>
              </a:pPr>
              <a:endParaRPr lang="en-GB" sz="500" dirty="0">
                <a:solidFill>
                  <a:srgbClr val="FF0000"/>
                </a:solidFill>
                <a:latin typeface="Kristen ITC" pitchFamily="66" charset="0"/>
              </a:endParaRPr>
            </a:p>
          </p:txBody>
        </p:sp>
        <p:sp>
          <p:nvSpPr>
            <p:cNvPr id="11" name="Freeform 26"/>
            <p:cNvSpPr>
              <a:spLocks/>
            </p:cNvSpPr>
            <p:nvPr/>
          </p:nvSpPr>
          <p:spPr bwMode="auto">
            <a:xfrm rot="-6973052" flipH="1" flipV="1">
              <a:off x="891" y="2244"/>
              <a:ext cx="435" cy="268"/>
            </a:xfrm>
            <a:custGeom>
              <a:avLst/>
              <a:gdLst>
                <a:gd name="T0" fmla="*/ 823 w 823"/>
                <a:gd name="T1" fmla="*/ 0 h 913"/>
                <a:gd name="T2" fmla="*/ 560 w 823"/>
                <a:gd name="T3" fmla="*/ 140 h 913"/>
                <a:gd name="T4" fmla="*/ 535 w 823"/>
                <a:gd name="T5" fmla="*/ 164 h 913"/>
                <a:gd name="T6" fmla="*/ 469 w 823"/>
                <a:gd name="T7" fmla="*/ 197 h 913"/>
                <a:gd name="T8" fmla="*/ 362 w 823"/>
                <a:gd name="T9" fmla="*/ 280 h 913"/>
                <a:gd name="T10" fmla="*/ 346 w 823"/>
                <a:gd name="T11" fmla="*/ 304 h 913"/>
                <a:gd name="T12" fmla="*/ 313 w 823"/>
                <a:gd name="T13" fmla="*/ 337 h 913"/>
                <a:gd name="T14" fmla="*/ 272 w 823"/>
                <a:gd name="T15" fmla="*/ 428 h 913"/>
                <a:gd name="T16" fmla="*/ 230 w 823"/>
                <a:gd name="T17" fmla="*/ 461 h 913"/>
                <a:gd name="T18" fmla="*/ 140 w 823"/>
                <a:gd name="T19" fmla="*/ 601 h 913"/>
                <a:gd name="T20" fmla="*/ 41 w 823"/>
                <a:gd name="T21" fmla="*/ 790 h 913"/>
                <a:gd name="T22" fmla="*/ 16 w 823"/>
                <a:gd name="T23" fmla="*/ 864 h 913"/>
                <a:gd name="T24" fmla="*/ 0 w 823"/>
                <a:gd name="T25" fmla="*/ 913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23" h="913">
                  <a:moveTo>
                    <a:pt x="823" y="0"/>
                  </a:moveTo>
                  <a:cubicBezTo>
                    <a:pt x="735" y="47"/>
                    <a:pt x="646" y="91"/>
                    <a:pt x="560" y="140"/>
                  </a:cubicBezTo>
                  <a:cubicBezTo>
                    <a:pt x="550" y="146"/>
                    <a:pt x="545" y="158"/>
                    <a:pt x="535" y="164"/>
                  </a:cubicBezTo>
                  <a:cubicBezTo>
                    <a:pt x="479" y="199"/>
                    <a:pt x="511" y="164"/>
                    <a:pt x="469" y="197"/>
                  </a:cubicBezTo>
                  <a:cubicBezTo>
                    <a:pt x="434" y="225"/>
                    <a:pt x="399" y="255"/>
                    <a:pt x="362" y="280"/>
                  </a:cubicBezTo>
                  <a:cubicBezTo>
                    <a:pt x="357" y="288"/>
                    <a:pt x="352" y="297"/>
                    <a:pt x="346" y="304"/>
                  </a:cubicBezTo>
                  <a:cubicBezTo>
                    <a:pt x="336" y="316"/>
                    <a:pt x="322" y="324"/>
                    <a:pt x="313" y="337"/>
                  </a:cubicBezTo>
                  <a:cubicBezTo>
                    <a:pt x="295" y="362"/>
                    <a:pt x="290" y="403"/>
                    <a:pt x="272" y="428"/>
                  </a:cubicBezTo>
                  <a:cubicBezTo>
                    <a:pt x="262" y="442"/>
                    <a:pt x="243" y="448"/>
                    <a:pt x="230" y="461"/>
                  </a:cubicBezTo>
                  <a:cubicBezTo>
                    <a:pt x="196" y="530"/>
                    <a:pt x="182" y="545"/>
                    <a:pt x="140" y="601"/>
                  </a:cubicBezTo>
                  <a:cubicBezTo>
                    <a:pt x="123" y="669"/>
                    <a:pt x="81" y="732"/>
                    <a:pt x="41" y="790"/>
                  </a:cubicBezTo>
                  <a:cubicBezTo>
                    <a:pt x="33" y="815"/>
                    <a:pt x="24" y="839"/>
                    <a:pt x="16" y="864"/>
                  </a:cubicBezTo>
                  <a:cubicBezTo>
                    <a:pt x="11" y="880"/>
                    <a:pt x="0" y="913"/>
                    <a:pt x="0" y="913"/>
                  </a:cubicBezTo>
                </a:path>
              </a:pathLst>
            </a:custGeom>
            <a:noFill/>
            <a:ln w="57150" cmpd="sng">
              <a:solidFill>
                <a:srgbClr val="009900"/>
              </a:solidFill>
              <a:round/>
              <a:headEnd/>
              <a:tailEnd type="diamond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895411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01458" y="-3875"/>
            <a:ext cx="4154518" cy="835283"/>
            <a:chOff x="520684" y="160684"/>
            <a:chExt cx="3792525" cy="835283"/>
          </a:xfrm>
        </p:grpSpPr>
        <p:sp>
          <p:nvSpPr>
            <p:cNvPr id="11" name="Rectangle 10"/>
            <p:cNvSpPr/>
            <p:nvPr/>
          </p:nvSpPr>
          <p:spPr>
            <a:xfrm rot="39099">
              <a:off x="3901791" y="803938"/>
              <a:ext cx="293651" cy="1689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Title 1"/>
            <p:cNvSpPr txBox="1">
              <a:spLocks/>
            </p:cNvSpPr>
            <p:nvPr/>
          </p:nvSpPr>
          <p:spPr>
            <a:xfrm>
              <a:off x="2594263" y="170585"/>
              <a:ext cx="1718946" cy="825382"/>
            </a:xfrm>
            <a:prstGeom prst="rect">
              <a:avLst/>
            </a:prstGeom>
          </p:spPr>
          <p:txBody>
            <a:bodyPr/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GB" sz="4800" b="1" dirty="0">
                  <a:solidFill>
                    <a:srgbClr val="009900"/>
                  </a:solidFill>
                  <a:latin typeface="AR CENA" panose="02000000000000000000" pitchFamily="2" charset="0"/>
                </a:rPr>
                <a:t>Excel</a:t>
              </a:r>
            </a:p>
          </p:txBody>
        </p:sp>
        <p:sp>
          <p:nvSpPr>
            <p:cNvPr id="7" name="Title 1"/>
            <p:cNvSpPr txBox="1">
              <a:spLocks/>
            </p:cNvSpPr>
            <p:nvPr/>
          </p:nvSpPr>
          <p:spPr>
            <a:xfrm>
              <a:off x="520684" y="160684"/>
              <a:ext cx="2933052" cy="825382"/>
            </a:xfrm>
            <a:prstGeom prst="rect">
              <a:avLst/>
            </a:prstGeom>
          </p:spPr>
          <p:txBody>
            <a:bodyPr/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4800" b="1" dirty="0">
                  <a:latin typeface="AR CENA" panose="02000000000000000000" pitchFamily="2" charset="0"/>
                </a:rPr>
                <a:t>Label</a:t>
              </a:r>
              <a:endParaRPr lang="en-GB" sz="6600" dirty="0">
                <a:solidFill>
                  <a:srgbClr val="009900"/>
                </a:solidFill>
                <a:latin typeface="AR CENA" panose="02000000000000000000" pitchFamily="2" charset="0"/>
              </a:endParaRPr>
            </a:p>
          </p:txBody>
        </p:sp>
      </p:grp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305203"/>
              </p:ext>
            </p:extLst>
          </p:nvPr>
        </p:nvGraphicFramePr>
        <p:xfrm>
          <a:off x="971600" y="1362029"/>
          <a:ext cx="758454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6908">
                  <a:extLst>
                    <a:ext uri="{9D8B030D-6E8A-4147-A177-3AD203B41FA5}">
                      <a16:colId xmlns:a16="http://schemas.microsoft.com/office/drawing/2014/main" val="2369169781"/>
                    </a:ext>
                  </a:extLst>
                </a:gridCol>
                <a:gridCol w="1516908">
                  <a:extLst>
                    <a:ext uri="{9D8B030D-6E8A-4147-A177-3AD203B41FA5}">
                      <a16:colId xmlns:a16="http://schemas.microsoft.com/office/drawing/2014/main" val="1633149987"/>
                    </a:ext>
                  </a:extLst>
                </a:gridCol>
                <a:gridCol w="1516908">
                  <a:extLst>
                    <a:ext uri="{9D8B030D-6E8A-4147-A177-3AD203B41FA5}">
                      <a16:colId xmlns:a16="http://schemas.microsoft.com/office/drawing/2014/main" val="4048615978"/>
                    </a:ext>
                  </a:extLst>
                </a:gridCol>
                <a:gridCol w="1516908">
                  <a:extLst>
                    <a:ext uri="{9D8B030D-6E8A-4147-A177-3AD203B41FA5}">
                      <a16:colId xmlns:a16="http://schemas.microsoft.com/office/drawing/2014/main" val="2139483578"/>
                    </a:ext>
                  </a:extLst>
                </a:gridCol>
                <a:gridCol w="1516908">
                  <a:extLst>
                    <a:ext uri="{9D8B030D-6E8A-4147-A177-3AD203B41FA5}">
                      <a16:colId xmlns:a16="http://schemas.microsoft.com/office/drawing/2014/main" val="43635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Cell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Active Cell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Worksheet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Column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7938437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22211" y="865614"/>
            <a:ext cx="8656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Calibri Light" panose="020F0302020204030204" pitchFamily="34" charset="0"/>
                <a:ea typeface="Adobe Ming Std L" pitchFamily="18" charset="-128"/>
                <a:cs typeface="Adobe Hebrew" pitchFamily="18" charset="-79"/>
              </a:rPr>
              <a:t>Label the spreadsheet with the keywords shown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450678" y="5489863"/>
            <a:ext cx="1887781" cy="46166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dirty="0"/>
              <a:t>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57991" y="2413254"/>
            <a:ext cx="1191658" cy="46166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dirty="0"/>
              <a:t>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149322" y="5489863"/>
            <a:ext cx="1887781" cy="46166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dirty="0"/>
              <a:t>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57990" y="3698030"/>
            <a:ext cx="1191658" cy="46166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dirty="0"/>
              <a:t>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718604" y="2644086"/>
            <a:ext cx="1239709" cy="46166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dirty="0"/>
              <a:t> </a:t>
            </a:r>
          </a:p>
        </p:txBody>
      </p:sp>
      <p:pic>
        <p:nvPicPr>
          <p:cNvPr id="20" name="Content Placeholder 11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0158" y="1988532"/>
            <a:ext cx="5760640" cy="3275397"/>
          </a:xfrm>
          <a:ln>
            <a:solidFill>
              <a:schemeClr val="tx1"/>
            </a:solidFill>
          </a:ln>
        </p:spPr>
      </p:pic>
      <p:cxnSp>
        <p:nvCxnSpPr>
          <p:cNvPr id="22" name="Straight Arrow Connector 21"/>
          <p:cNvCxnSpPr>
            <a:stCxn id="16" idx="3"/>
          </p:cNvCxnSpPr>
          <p:nvPr/>
        </p:nvCxnSpPr>
        <p:spPr>
          <a:xfrm>
            <a:off x="1449649" y="2644087"/>
            <a:ext cx="1112597" cy="119795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1449648" y="3878715"/>
            <a:ext cx="320509" cy="1990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2562246" y="5066182"/>
            <a:ext cx="120164" cy="4236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5634738" y="4642502"/>
            <a:ext cx="815940" cy="84736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5056329" y="2107439"/>
            <a:ext cx="2662275" cy="76748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727477" y="6132876"/>
            <a:ext cx="7256997" cy="548482"/>
            <a:chOff x="298261" y="6269495"/>
            <a:chExt cx="6353390" cy="461665"/>
          </a:xfrm>
        </p:grpSpPr>
        <p:sp>
          <p:nvSpPr>
            <p:cNvPr id="31" name="TextBox 30"/>
            <p:cNvSpPr txBox="1"/>
            <p:nvPr/>
          </p:nvSpPr>
          <p:spPr>
            <a:xfrm>
              <a:off x="298261" y="6269495"/>
              <a:ext cx="44656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latin typeface="Calibri Light" panose="020F0302020204030204" pitchFamily="34" charset="0"/>
                  <a:ea typeface="Adobe Ming Std L" pitchFamily="18" charset="-128"/>
                  <a:cs typeface="Adobe Hebrew" pitchFamily="18" charset="-79"/>
                </a:rPr>
                <a:t>Give an example of a cell reference: 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763870" y="6269495"/>
              <a:ext cx="1887781" cy="46166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dirty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99578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04" name="Picture 1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10" r="7178" b="12920"/>
          <a:stretch/>
        </p:blipFill>
        <p:spPr bwMode="auto">
          <a:xfrm>
            <a:off x="448" y="116632"/>
            <a:ext cx="9132887" cy="6611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259632" y="258978"/>
            <a:ext cx="69847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>
                <a:solidFill>
                  <a:srgbClr val="FF0000"/>
                </a:solidFill>
                <a:latin typeface="AR CENA" panose="02000000000000000000" pitchFamily="2" charset="0"/>
              </a:rPr>
              <a:t>Which box does the star appear in?</a:t>
            </a:r>
            <a:endParaRPr lang="en-GB" sz="1100" b="1" dirty="0">
              <a:latin typeface="AR CENA" panose="02000000000000000000" pitchFamily="2" charset="0"/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1489374" y="2772024"/>
            <a:ext cx="425152" cy="36004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13" name="5-Point Star 12"/>
          <p:cNvSpPr/>
          <p:nvPr/>
        </p:nvSpPr>
        <p:spPr>
          <a:xfrm>
            <a:off x="5434956" y="3317876"/>
            <a:ext cx="425152" cy="36004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14" name="5-Point Star 13"/>
          <p:cNvSpPr/>
          <p:nvPr/>
        </p:nvSpPr>
        <p:spPr>
          <a:xfrm>
            <a:off x="2482628" y="5720160"/>
            <a:ext cx="425152" cy="36004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15" name="5-Point Star 14"/>
          <p:cNvSpPr/>
          <p:nvPr/>
        </p:nvSpPr>
        <p:spPr>
          <a:xfrm>
            <a:off x="3490740" y="3777167"/>
            <a:ext cx="425152" cy="36004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16" name="5-Point Star 15"/>
          <p:cNvSpPr/>
          <p:nvPr/>
        </p:nvSpPr>
        <p:spPr>
          <a:xfrm>
            <a:off x="7379172" y="5720160"/>
            <a:ext cx="425152" cy="36004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17" name="5-Point Star 16"/>
          <p:cNvSpPr/>
          <p:nvPr/>
        </p:nvSpPr>
        <p:spPr>
          <a:xfrm>
            <a:off x="8387284" y="2291146"/>
            <a:ext cx="425152" cy="36004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18" name="5-Point Star 17"/>
          <p:cNvSpPr/>
          <p:nvPr/>
        </p:nvSpPr>
        <p:spPr>
          <a:xfrm>
            <a:off x="5415906" y="5243092"/>
            <a:ext cx="425152" cy="36004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</p:spTree>
    <p:extLst>
      <p:ext uri="{BB962C8B-B14F-4D97-AF65-F5344CB8AC3E}">
        <p14:creationId xmlns:p14="http://schemas.microsoft.com/office/powerpoint/2010/main" val="1381704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04" name="Picture 1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10" r="7178" b="12920"/>
          <a:stretch/>
        </p:blipFill>
        <p:spPr bwMode="auto">
          <a:xfrm>
            <a:off x="642" y="116632"/>
            <a:ext cx="9132887" cy="6611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-Point Star 5"/>
          <p:cNvSpPr/>
          <p:nvPr/>
        </p:nvSpPr>
        <p:spPr>
          <a:xfrm>
            <a:off x="1489568" y="2772024"/>
            <a:ext cx="425152" cy="36004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13" name="5-Point Star 12"/>
          <p:cNvSpPr/>
          <p:nvPr/>
        </p:nvSpPr>
        <p:spPr>
          <a:xfrm>
            <a:off x="5435150" y="3317876"/>
            <a:ext cx="425152" cy="36004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14" name="5-Point Star 13"/>
          <p:cNvSpPr/>
          <p:nvPr/>
        </p:nvSpPr>
        <p:spPr>
          <a:xfrm>
            <a:off x="2482822" y="5720160"/>
            <a:ext cx="425152" cy="36004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15" name="5-Point Star 14"/>
          <p:cNvSpPr/>
          <p:nvPr/>
        </p:nvSpPr>
        <p:spPr>
          <a:xfrm>
            <a:off x="3490934" y="3777167"/>
            <a:ext cx="425152" cy="36004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16" name="5-Point Star 15"/>
          <p:cNvSpPr/>
          <p:nvPr/>
        </p:nvSpPr>
        <p:spPr>
          <a:xfrm>
            <a:off x="7379366" y="5720160"/>
            <a:ext cx="425152" cy="36004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17" name="5-Point Star 16"/>
          <p:cNvSpPr/>
          <p:nvPr/>
        </p:nvSpPr>
        <p:spPr>
          <a:xfrm>
            <a:off x="8387478" y="2291146"/>
            <a:ext cx="425152" cy="36004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18" name="5-Point Star 17"/>
          <p:cNvSpPr/>
          <p:nvPr/>
        </p:nvSpPr>
        <p:spPr>
          <a:xfrm>
            <a:off x="5416100" y="5243092"/>
            <a:ext cx="425152" cy="36004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7" name="TextBox 6"/>
          <p:cNvSpPr txBox="1"/>
          <p:nvPr/>
        </p:nvSpPr>
        <p:spPr>
          <a:xfrm>
            <a:off x="1162084" y="2702000"/>
            <a:ext cx="108012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009900"/>
                </a:solidFill>
              </a:rPr>
              <a:t>B6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163450" y="3644873"/>
            <a:ext cx="108012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009900"/>
                </a:solidFill>
              </a:rPr>
              <a:t>D8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107666" y="3168035"/>
            <a:ext cx="108012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009900"/>
                </a:solidFill>
              </a:rPr>
              <a:t>F7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42204" y="5650135"/>
            <a:ext cx="108012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009900"/>
                </a:solidFill>
              </a:rPr>
              <a:t>C12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107666" y="5122255"/>
            <a:ext cx="108012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009900"/>
                </a:solidFill>
              </a:rPr>
              <a:t>F11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051882" y="5650136"/>
            <a:ext cx="108012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009900"/>
                </a:solidFill>
              </a:rPr>
              <a:t>H12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066197" y="2191768"/>
            <a:ext cx="108012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009900"/>
                </a:solidFill>
              </a:rPr>
              <a:t>J5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59632" y="258978"/>
            <a:ext cx="69847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>
                <a:solidFill>
                  <a:srgbClr val="FF0000"/>
                </a:solidFill>
                <a:latin typeface="AR CENA" panose="02000000000000000000" pitchFamily="2" charset="0"/>
              </a:rPr>
              <a:t>Which box does the star appear in?</a:t>
            </a:r>
            <a:endParaRPr lang="en-GB" sz="1100" b="1" dirty="0">
              <a:latin typeface="AR CEN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091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7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04" name="Picture 1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10" r="7178" b="12098"/>
          <a:stretch/>
        </p:blipFill>
        <p:spPr bwMode="auto">
          <a:xfrm>
            <a:off x="0" y="40944"/>
            <a:ext cx="9132887" cy="6683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AutoShape 19"/>
          <p:cNvSpPr>
            <a:spLocks noChangeArrowheads="1"/>
          </p:cNvSpPr>
          <p:nvPr/>
        </p:nvSpPr>
        <p:spPr bwMode="auto">
          <a:xfrm>
            <a:off x="644273" y="621807"/>
            <a:ext cx="8162874" cy="1494274"/>
          </a:xfrm>
          <a:prstGeom prst="roundRect">
            <a:avLst>
              <a:gd name="adj" fmla="val 16667"/>
            </a:avLst>
          </a:prstGeom>
          <a:solidFill>
            <a:srgbClr val="CCFF99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30000"/>
              </a:lnSpc>
            </a:pPr>
            <a:endParaRPr lang="en-GB" sz="500" dirty="0">
              <a:latin typeface="Kristen ITC" pitchFamily="66" charset="0"/>
            </a:endParaRPr>
          </a:p>
          <a:p>
            <a:pPr algn="ctr">
              <a:lnSpc>
                <a:spcPct val="130000"/>
              </a:lnSpc>
            </a:pPr>
            <a:r>
              <a:rPr lang="en-GB" sz="2800" dirty="0">
                <a:latin typeface="Kristen ITC" pitchFamily="66" charset="0"/>
              </a:rPr>
              <a:t>In Excel, </a:t>
            </a:r>
            <a:r>
              <a:rPr lang="en-GB" sz="2800" b="1" dirty="0">
                <a:solidFill>
                  <a:srgbClr val="FF0000"/>
                </a:solidFill>
                <a:latin typeface="Kristen ITC" pitchFamily="66" charset="0"/>
              </a:rPr>
              <a:t>calculations</a:t>
            </a:r>
            <a:r>
              <a:rPr lang="en-GB" sz="2800" dirty="0">
                <a:latin typeface="Kristen ITC" pitchFamily="66" charset="0"/>
              </a:rPr>
              <a:t> are </a:t>
            </a:r>
          </a:p>
          <a:p>
            <a:pPr algn="ctr">
              <a:lnSpc>
                <a:spcPct val="130000"/>
              </a:lnSpc>
            </a:pPr>
            <a:r>
              <a:rPr lang="en-GB" sz="2800" dirty="0">
                <a:latin typeface="Kristen ITC" pitchFamily="66" charset="0"/>
              </a:rPr>
              <a:t>written backwards</a:t>
            </a:r>
          </a:p>
          <a:p>
            <a:pPr algn="ctr">
              <a:lnSpc>
                <a:spcPct val="130000"/>
              </a:lnSpc>
            </a:pPr>
            <a:endParaRPr lang="en-GB" sz="500" dirty="0">
              <a:solidFill>
                <a:srgbClr val="FF0000"/>
              </a:solidFill>
              <a:latin typeface="Kristen ITC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86036" y="2390396"/>
            <a:ext cx="698477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>
                <a:solidFill>
                  <a:srgbClr val="FF0000"/>
                </a:solidFill>
              </a:rPr>
              <a:t>=</a:t>
            </a:r>
            <a:r>
              <a:rPr lang="en-GB" sz="11500" b="1" dirty="0"/>
              <a:t> 2 + 2</a:t>
            </a:r>
            <a:endParaRPr lang="en-GB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1618084" y="2620136"/>
            <a:ext cx="5987351" cy="3599780"/>
            <a:chOff x="1619672" y="2564904"/>
            <a:chExt cx="5987351" cy="3599780"/>
          </a:xfrm>
        </p:grpSpPr>
        <p:sp>
          <p:nvSpPr>
            <p:cNvPr id="21" name="AutoShape 19"/>
            <p:cNvSpPr>
              <a:spLocks noChangeArrowheads="1"/>
            </p:cNvSpPr>
            <p:nvPr/>
          </p:nvSpPr>
          <p:spPr bwMode="auto">
            <a:xfrm>
              <a:off x="1847573" y="5085184"/>
              <a:ext cx="5759450" cy="1079500"/>
            </a:xfrm>
            <a:prstGeom prst="roundRect">
              <a:avLst>
                <a:gd name="adj" fmla="val 16667"/>
              </a:avLst>
            </a:prstGeom>
            <a:noFill/>
            <a:ln w="5715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>
                <a:lnSpc>
                  <a:spcPct val="130000"/>
                </a:lnSpc>
              </a:pPr>
              <a:endParaRPr lang="en-GB" sz="500" dirty="0">
                <a:latin typeface="Kristen ITC" pitchFamily="66" charset="0"/>
              </a:endParaRPr>
            </a:p>
            <a:p>
              <a:pPr algn="ctr">
                <a:lnSpc>
                  <a:spcPct val="130000"/>
                </a:lnSpc>
              </a:pPr>
              <a:r>
                <a:rPr lang="en-GB" sz="3600" dirty="0">
                  <a:latin typeface="Kristen ITC" pitchFamily="66" charset="0"/>
                </a:rPr>
                <a:t>You write down </a:t>
              </a:r>
              <a:r>
                <a:rPr lang="en-GB" sz="7200" dirty="0">
                  <a:solidFill>
                    <a:srgbClr val="FF0000"/>
                  </a:solidFill>
                  <a:latin typeface="Kristen ITC" pitchFamily="66" charset="0"/>
                </a:rPr>
                <a:t>=</a:t>
              </a:r>
              <a:r>
                <a:rPr lang="en-GB" sz="7200" dirty="0">
                  <a:latin typeface="Kristen ITC" pitchFamily="66" charset="0"/>
                </a:rPr>
                <a:t> </a:t>
              </a:r>
              <a:r>
                <a:rPr lang="en-GB" sz="3600" dirty="0">
                  <a:latin typeface="Kristen ITC" pitchFamily="66" charset="0"/>
                </a:rPr>
                <a:t>first</a:t>
              </a:r>
            </a:p>
            <a:p>
              <a:pPr algn="ctr">
                <a:lnSpc>
                  <a:spcPct val="130000"/>
                </a:lnSpc>
              </a:pPr>
              <a:endParaRPr lang="en-GB" sz="500" dirty="0">
                <a:solidFill>
                  <a:srgbClr val="FF0000"/>
                </a:solidFill>
                <a:latin typeface="Kristen ITC" pitchFamily="66" charset="0"/>
              </a:endParaRPr>
            </a:p>
          </p:txBody>
        </p:sp>
        <p:sp>
          <p:nvSpPr>
            <p:cNvPr id="3" name="Oval 2"/>
            <p:cNvSpPr/>
            <p:nvPr/>
          </p:nvSpPr>
          <p:spPr>
            <a:xfrm>
              <a:off x="1619672" y="2564904"/>
              <a:ext cx="1800200" cy="1484736"/>
            </a:xfrm>
            <a:prstGeom prst="ellipse">
              <a:avLst/>
            </a:prstGeom>
            <a:noFill/>
            <a:ln w="76200"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Freeform 21"/>
            <p:cNvSpPr>
              <a:spLocks/>
            </p:cNvSpPr>
            <p:nvPr/>
          </p:nvSpPr>
          <p:spPr bwMode="auto">
            <a:xfrm rot="11098882" flipH="1" flipV="1">
              <a:off x="2263429" y="4047740"/>
              <a:ext cx="45719" cy="1455796"/>
            </a:xfrm>
            <a:custGeom>
              <a:avLst/>
              <a:gdLst>
                <a:gd name="T0" fmla="*/ 823 w 823"/>
                <a:gd name="T1" fmla="*/ 0 h 913"/>
                <a:gd name="T2" fmla="*/ 560 w 823"/>
                <a:gd name="T3" fmla="*/ 140 h 913"/>
                <a:gd name="T4" fmla="*/ 535 w 823"/>
                <a:gd name="T5" fmla="*/ 164 h 913"/>
                <a:gd name="T6" fmla="*/ 469 w 823"/>
                <a:gd name="T7" fmla="*/ 197 h 913"/>
                <a:gd name="T8" fmla="*/ 362 w 823"/>
                <a:gd name="T9" fmla="*/ 280 h 913"/>
                <a:gd name="T10" fmla="*/ 346 w 823"/>
                <a:gd name="T11" fmla="*/ 304 h 913"/>
                <a:gd name="T12" fmla="*/ 313 w 823"/>
                <a:gd name="T13" fmla="*/ 337 h 913"/>
                <a:gd name="T14" fmla="*/ 272 w 823"/>
                <a:gd name="T15" fmla="*/ 428 h 913"/>
                <a:gd name="T16" fmla="*/ 230 w 823"/>
                <a:gd name="T17" fmla="*/ 461 h 913"/>
                <a:gd name="T18" fmla="*/ 140 w 823"/>
                <a:gd name="T19" fmla="*/ 601 h 913"/>
                <a:gd name="T20" fmla="*/ 41 w 823"/>
                <a:gd name="T21" fmla="*/ 790 h 913"/>
                <a:gd name="T22" fmla="*/ 16 w 823"/>
                <a:gd name="T23" fmla="*/ 864 h 913"/>
                <a:gd name="T24" fmla="*/ 0 w 823"/>
                <a:gd name="T25" fmla="*/ 913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23" h="913">
                  <a:moveTo>
                    <a:pt x="823" y="0"/>
                  </a:moveTo>
                  <a:cubicBezTo>
                    <a:pt x="735" y="47"/>
                    <a:pt x="646" y="91"/>
                    <a:pt x="560" y="140"/>
                  </a:cubicBezTo>
                  <a:cubicBezTo>
                    <a:pt x="550" y="146"/>
                    <a:pt x="545" y="158"/>
                    <a:pt x="535" y="164"/>
                  </a:cubicBezTo>
                  <a:cubicBezTo>
                    <a:pt x="479" y="199"/>
                    <a:pt x="511" y="164"/>
                    <a:pt x="469" y="197"/>
                  </a:cubicBezTo>
                  <a:cubicBezTo>
                    <a:pt x="434" y="225"/>
                    <a:pt x="399" y="255"/>
                    <a:pt x="362" y="280"/>
                  </a:cubicBezTo>
                  <a:cubicBezTo>
                    <a:pt x="357" y="288"/>
                    <a:pt x="352" y="297"/>
                    <a:pt x="346" y="304"/>
                  </a:cubicBezTo>
                  <a:cubicBezTo>
                    <a:pt x="336" y="316"/>
                    <a:pt x="322" y="324"/>
                    <a:pt x="313" y="337"/>
                  </a:cubicBezTo>
                  <a:cubicBezTo>
                    <a:pt x="295" y="362"/>
                    <a:pt x="290" y="403"/>
                    <a:pt x="272" y="428"/>
                  </a:cubicBezTo>
                  <a:cubicBezTo>
                    <a:pt x="262" y="442"/>
                    <a:pt x="243" y="448"/>
                    <a:pt x="230" y="461"/>
                  </a:cubicBezTo>
                  <a:cubicBezTo>
                    <a:pt x="196" y="530"/>
                    <a:pt x="182" y="545"/>
                    <a:pt x="140" y="601"/>
                  </a:cubicBezTo>
                  <a:cubicBezTo>
                    <a:pt x="123" y="669"/>
                    <a:pt x="81" y="732"/>
                    <a:pt x="41" y="790"/>
                  </a:cubicBezTo>
                  <a:cubicBezTo>
                    <a:pt x="33" y="815"/>
                    <a:pt x="24" y="839"/>
                    <a:pt x="16" y="864"/>
                  </a:cubicBezTo>
                  <a:cubicBezTo>
                    <a:pt x="11" y="880"/>
                    <a:pt x="0" y="913"/>
                    <a:pt x="0" y="913"/>
                  </a:cubicBezTo>
                </a:path>
              </a:pathLst>
            </a:custGeom>
            <a:noFill/>
            <a:ln w="57150" cmpd="sng">
              <a:solidFill>
                <a:srgbClr val="009900"/>
              </a:solidFill>
              <a:round/>
              <a:headEnd/>
              <a:tailEnd type="diamond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34704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-84" t="17240" r="50000" b="31100"/>
          <a:stretch/>
        </p:blipFill>
        <p:spPr>
          <a:xfrm>
            <a:off x="1691680" y="2079121"/>
            <a:ext cx="5904656" cy="456775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5547014" y="3169926"/>
            <a:ext cx="295232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FF0000"/>
                </a:solidFill>
              </a:rPr>
              <a:t>=</a:t>
            </a:r>
            <a:r>
              <a:rPr lang="en-GB" sz="4400" b="1" dirty="0"/>
              <a:t> </a:t>
            </a:r>
            <a:r>
              <a:rPr lang="en-GB" sz="3600" b="1" dirty="0"/>
              <a:t>A3+C3</a:t>
            </a:r>
            <a:endParaRPr lang="en-GB" sz="9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251520" y="148339"/>
            <a:ext cx="8706578" cy="1651688"/>
            <a:chOff x="837073" y="148339"/>
            <a:chExt cx="8121025" cy="1651688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84927">
              <a:off x="7005935" y="255960"/>
              <a:ext cx="1952163" cy="1484493"/>
            </a:xfrm>
            <a:prstGeom prst="rect">
              <a:avLst/>
            </a:prstGeom>
          </p:spPr>
        </p:pic>
        <p:sp>
          <p:nvSpPr>
            <p:cNvPr id="2" name="Rectangular Callout 1"/>
            <p:cNvSpPr/>
            <p:nvPr/>
          </p:nvSpPr>
          <p:spPr>
            <a:xfrm>
              <a:off x="1228453" y="320627"/>
              <a:ext cx="5732985" cy="1479400"/>
            </a:xfrm>
            <a:prstGeom prst="wedgeRectCallout">
              <a:avLst>
                <a:gd name="adj1" fmla="val 63866"/>
                <a:gd name="adj2" fmla="val -1963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37073" y="148339"/>
              <a:ext cx="6475877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800" b="1" dirty="0">
                  <a:latin typeface="AR CENA" panose="02000000000000000000" pitchFamily="2" charset="0"/>
                </a:rPr>
                <a:t>What is the correct formula to use?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107504" y="148164"/>
            <a:ext cx="9036496" cy="6709836"/>
          </a:xfrm>
          <a:prstGeom prst="rect">
            <a:avLst/>
          </a:prstGeom>
          <a:noFill/>
          <a:ln w="2540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75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teachict">
  <a:themeElements>
    <a:clrScheme name="teachic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achic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achic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chic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chic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chic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chic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chic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chic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Settings\Debs\Application Data\Microsoft\Templates\teachict.pot</Template>
  <TotalTime>559</TotalTime>
  <Words>498</Words>
  <Application>Microsoft Macintosh PowerPoint</Application>
  <PresentationFormat>On-screen Show (4:3)</PresentationFormat>
  <Paragraphs>130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Adobe Hebrew</vt:lpstr>
      <vt:lpstr>Adobe Ming Std L</vt:lpstr>
      <vt:lpstr>AR CENA</vt:lpstr>
      <vt:lpstr>Arial</vt:lpstr>
      <vt:lpstr>Calibri Light</vt:lpstr>
      <vt:lpstr>Kristen ITC</vt:lpstr>
      <vt:lpstr>Tahoma</vt:lpstr>
      <vt:lpstr>Times New Roman</vt:lpstr>
      <vt:lpstr>teachict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Spreadsheets</dc:title>
  <dc:creator>b.borde</dc:creator>
  <cp:lastModifiedBy>Stephenson, Judy</cp:lastModifiedBy>
  <cp:revision>94</cp:revision>
  <dcterms:created xsi:type="dcterms:W3CDTF">2002-06-20T09:36:02Z</dcterms:created>
  <dcterms:modified xsi:type="dcterms:W3CDTF">2018-07-19T02:10:49Z</dcterms:modified>
</cp:coreProperties>
</file>