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269" r:id="rId2"/>
    <p:sldId id="268" r:id="rId3"/>
    <p:sldId id="266" r:id="rId4"/>
    <p:sldId id="271" r:id="rId5"/>
    <p:sldId id="270" r:id="rId6"/>
    <p:sldId id="272" r:id="rId7"/>
    <p:sldId id="274" r:id="rId8"/>
    <p:sldId id="273" r:id="rId9"/>
    <p:sldId id="275" r:id="rId10"/>
    <p:sldId id="276" r:id="rId11"/>
    <p:sldId id="277" r:id="rId12"/>
    <p:sldId id="26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00"/>
  </p:normalViewPr>
  <p:slideViewPr>
    <p:cSldViewPr>
      <p:cViewPr varScale="1">
        <p:scale>
          <a:sx n="106" d="100"/>
          <a:sy n="106" d="100"/>
        </p:scale>
        <p:origin x="23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D000549B-3EAF-6F9C-D8E1-8C771693B44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A80D9C6-3734-763F-B9AE-BA292B24C9A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767E783F-ADC1-06DD-0DD5-0F2DE4B8A99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3D460651-4CDD-F214-BC31-3AE9145FB97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6E195E-75E4-664D-A459-A3B4B827BC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C933EA-B0B4-6565-D558-BC54877F01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EA0F42-0142-42C1-F72F-EE78E496730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31B3658-FE38-1C49-93B7-E778B4DB21DC}" type="datetimeFigureOut">
              <a:rPr lang="en-US"/>
              <a:pPr>
                <a:defRPr/>
              </a:pPr>
              <a:t>2/4/24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C6C1E32-DE8D-2331-FA28-DB18F91488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0708019-47EA-FC8A-9B00-7286A738BB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F7C80-B458-EE60-443F-EEFDD10886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E8345C-DD3E-BA40-31A1-555DBAC1A3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3FCF6D-3538-3D4F-AD9C-E6A62DE396A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CE84452D-23E2-2BD7-925B-70BB90F4DD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DDB5EDB-D676-3F9A-818C-58402EDF8A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59E70B21-6649-E137-1858-CE3B03E0BC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C3A82F5-1C4D-9E49-AFDB-6FE9301CFE5E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6179AFF9-1713-C781-A9B1-3765AB281F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0FB7F70B-E728-0F79-53D2-28BF2D3D77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ED3A5A0D-867A-A478-B11F-345AFDFD53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E24DCC-8607-3540-8DAB-28076748672D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B21DB6A9-526D-DD56-B338-09336A74A2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BC45B7F0-2126-AD07-B25E-C7FA288F32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74705094-51ED-81C1-2792-15B08BB6D2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7034946-C172-A24B-A001-7C093A6C1ABF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A7AF6048-F52A-6C54-CE45-3021744258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B0BDCBFA-26B4-8226-B588-6B5CCB22D8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3940E8AB-8063-D08F-96CE-C390D875A2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25DE080-C61B-634D-9A2C-3E100BA8068D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5E998BC6-4EDD-A234-2DCE-D1CE25F554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104EA3A5-FB1B-70F9-6A87-5A55CD629D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B7EE2969-F26C-AD3E-8A14-AF21C6118C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569F4A-5FB0-8C4F-BD76-E5AA6988F616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C95CD4F9-871C-BF18-8218-CF3E8E392F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E0ABD07A-CE84-59B5-5D3F-416B5F66A5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7B211C4D-9FE8-DA6F-20D3-2C616AFDC5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192DB8-1A09-294D-9AF7-8F3BA07A5627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63945D0B-C139-487C-91CA-14C2DB4189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4CDC02CA-D2DE-0629-836B-9C12CE21BD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166CB6CE-DE47-AD17-0938-BA75556C1B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B3E1D2A-DBD4-6E4B-9D67-37D145724634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0759F8A6-AAE6-E8F6-8C2A-5F247A64E0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1D3489B5-51EE-D95E-6DFD-0A9735BF25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968FCAEA-5EBD-765D-2E67-916F3C9CDC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D50F2E-83EB-AC4B-B43D-DF193121D0F4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FC0CA187-C01D-4A02-9B92-710517A4F8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AEB3FBFB-8177-057F-D344-5790346358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22DCDE98-3B51-72DD-3ACA-9BBDEE18A7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4425E2-4E41-624C-81EE-498AF60A045C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355A03CD-BFFE-C7D2-6B08-633A289E0D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BCEAA49F-20A2-92BE-BFDE-16CF00E300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BA366217-8358-97C7-946A-7755E85130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AB3B12-762A-8149-B632-68381885C2C7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4DFF0632-C958-735E-6DC2-BDE84B2663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B55C1650-9CAF-59A3-673D-24284F3C0A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DB210960-BCD1-49B4-CECC-384A3C5A28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FAF639C-B93B-2D4A-B59C-681BE027882F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43200"/>
            <a:ext cx="3505200" cy="12192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10000"/>
            <a:ext cx="3505200" cy="609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3089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575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295400"/>
            <a:ext cx="19431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5676900" cy="4953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480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868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3537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286000"/>
            <a:ext cx="3429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286000"/>
            <a:ext cx="3429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381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700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525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966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231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6712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DEF0C1E-621A-94FA-B09C-DA13D8945B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Your Topic Goes Here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8F5584B-B51A-5761-30F4-A5693C7190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286000"/>
            <a:ext cx="7010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>
            <a:extLst>
              <a:ext uri="{FF2B5EF4-FFF2-40B4-BE49-F238E27FC236}">
                <a16:creationId xmlns:a16="http://schemas.microsoft.com/office/drawing/2014/main" id="{5C783F99-069C-8CB2-85EA-CF56886040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2895600"/>
            <a:ext cx="3505200" cy="12192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Parts of a Book: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Direct Instruction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and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Quick Quiz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6D3DE64-96FB-1124-EA54-0F2F1444C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INDEX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106F5D1-7BB5-EC8E-93FF-B39F1785CD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8382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rgbClr val="5E1D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Located in the back of the book.</a:t>
            </a:r>
          </a:p>
          <a:p>
            <a:pPr>
              <a:defRPr/>
            </a:pPr>
            <a:r>
              <a:rPr lang="en-US" sz="2800" b="1" dirty="0">
                <a:solidFill>
                  <a:srgbClr val="5E1D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List of topics and subjects in alphabetical order.</a:t>
            </a:r>
          </a:p>
          <a:p>
            <a:pPr>
              <a:defRPr/>
            </a:pPr>
            <a:r>
              <a:rPr lang="en-US" sz="2800" b="1" dirty="0">
                <a:solidFill>
                  <a:srgbClr val="5E1D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Gives the page number of where you can find that topic or subject.</a:t>
            </a:r>
          </a:p>
          <a:p>
            <a:pPr>
              <a:defRPr/>
            </a:pPr>
            <a:endParaRPr lang="en-US" sz="2800" b="1" dirty="0">
              <a:solidFill>
                <a:srgbClr val="5E1D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B5AB52-5F78-73C5-F362-8BBFB46FA380}"/>
              </a:ext>
            </a:extLst>
          </p:cNvPr>
          <p:cNvSpPr/>
          <p:nvPr/>
        </p:nvSpPr>
        <p:spPr>
          <a:xfrm>
            <a:off x="228600" y="4038600"/>
            <a:ext cx="312420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1FE630-4B7E-FEE3-FAF8-29D561C333DE}"/>
              </a:ext>
            </a:extLst>
          </p:cNvPr>
          <p:cNvSpPr txBox="1"/>
          <p:nvPr/>
        </p:nvSpPr>
        <p:spPr>
          <a:xfrm>
            <a:off x="457200" y="3505200"/>
            <a:ext cx="2667000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A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Aardvark		pg. 3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Anteater		pg. 10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Antelope		pg. 5</a:t>
            </a:r>
          </a:p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B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Baboon		pg. 14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Bear		pg. 7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Bird		pg. 20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>
              <a:defRPr/>
            </a:pPr>
            <a:endParaRPr lang="en-US" dirty="0">
              <a:latin typeface="Calibri" pitchFamily="34" charset="0"/>
              <a:cs typeface="+mn-cs"/>
            </a:endParaRPr>
          </a:p>
          <a:p>
            <a:pPr>
              <a:defRPr/>
            </a:pPr>
            <a:endParaRPr lang="en-US" b="1" dirty="0">
              <a:latin typeface="Calibri" pitchFamily="34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127201-E26F-9981-CEB0-E22F5401D4F4}"/>
              </a:ext>
            </a:extLst>
          </p:cNvPr>
          <p:cNvSpPr txBox="1"/>
          <p:nvPr/>
        </p:nvSpPr>
        <p:spPr>
          <a:xfrm>
            <a:off x="3276600" y="3505200"/>
            <a:ext cx="2667000" cy="3200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C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Cat		pg. 8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Cheetah		pg. 11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Clam		pg. 15</a:t>
            </a:r>
          </a:p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D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Dog		pg. 6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Dolphin		pg. 17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Duck		pg. 21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>
              <a:defRPr/>
            </a:pPr>
            <a:endParaRPr lang="en-US" dirty="0">
              <a:latin typeface="Calibri" pitchFamily="34" charset="0"/>
              <a:cs typeface="+mn-cs"/>
            </a:endParaRPr>
          </a:p>
          <a:p>
            <a:pPr>
              <a:defRPr/>
            </a:pPr>
            <a:endParaRPr lang="en-US" b="1" dirty="0">
              <a:latin typeface="Calibri" pitchFamily="34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1EB72E-57DC-B5B9-40C8-D3CBADEA976C}"/>
              </a:ext>
            </a:extLst>
          </p:cNvPr>
          <p:cNvSpPr txBox="1"/>
          <p:nvPr/>
        </p:nvSpPr>
        <p:spPr>
          <a:xfrm>
            <a:off x="6248400" y="3505200"/>
            <a:ext cx="2667000" cy="3554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E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Eagle		pg. 12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Eel		pg. 16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Elephant		pg. 9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F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Fish		pg. 18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Fox		pg. 23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Frog		pg. 15</a:t>
            </a:r>
          </a:p>
          <a:p>
            <a:pPr>
              <a:defRPr/>
            </a:pPr>
            <a:endParaRPr lang="en-US" dirty="0">
              <a:latin typeface="Calibri" pitchFamily="34" charset="0"/>
              <a:cs typeface="+mn-cs"/>
            </a:endParaRPr>
          </a:p>
          <a:p>
            <a:pPr>
              <a:defRPr/>
            </a:pPr>
            <a:endParaRPr lang="en-US" dirty="0">
              <a:latin typeface="Calibri" pitchFamily="34" charset="0"/>
              <a:cs typeface="+mn-cs"/>
            </a:endParaRPr>
          </a:p>
          <a:p>
            <a:pPr>
              <a:defRPr/>
            </a:pPr>
            <a:endParaRPr lang="en-US" b="1" dirty="0"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A352AA6-85EA-C322-96A4-0BC1F5F453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BIBLIOGRAPHY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835E8CB-D189-1548-3C1A-5410AE8CE0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838200"/>
          </a:xfrm>
        </p:spPr>
        <p:txBody>
          <a:bodyPr/>
          <a:lstStyle/>
          <a:p>
            <a:pPr>
              <a:lnSpc>
                <a:spcPts val="2300"/>
              </a:lnSpc>
              <a:defRPr/>
            </a:pPr>
            <a:r>
              <a:rPr lang="en-US" sz="2800" b="1" dirty="0">
                <a:solidFill>
                  <a:srgbClr val="5E1D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Normally found at the end of a book.</a:t>
            </a:r>
          </a:p>
          <a:p>
            <a:pPr>
              <a:lnSpc>
                <a:spcPts val="2300"/>
              </a:lnSpc>
              <a:defRPr/>
            </a:pPr>
            <a:r>
              <a:rPr lang="en-US" sz="2800" b="1" dirty="0">
                <a:solidFill>
                  <a:srgbClr val="5E1D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Each ‘citation’ tells about other books that were used to create it.</a:t>
            </a:r>
          </a:p>
          <a:p>
            <a:pPr>
              <a:lnSpc>
                <a:spcPts val="2300"/>
              </a:lnSpc>
              <a:defRPr/>
            </a:pPr>
            <a:r>
              <a:rPr lang="en-US" sz="2800" b="1" dirty="0">
                <a:solidFill>
                  <a:srgbClr val="5E1D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Each ‘citation’ contains the author, publisher, and date of publication.</a:t>
            </a:r>
          </a:p>
          <a:p>
            <a:pPr>
              <a:defRPr/>
            </a:pPr>
            <a:endParaRPr lang="en-US" sz="2800" b="1" dirty="0">
              <a:solidFill>
                <a:srgbClr val="5E1D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C81BBB-5762-D257-94F0-965850044A97}"/>
              </a:ext>
            </a:extLst>
          </p:cNvPr>
          <p:cNvSpPr/>
          <p:nvPr/>
        </p:nvSpPr>
        <p:spPr>
          <a:xfrm>
            <a:off x="304800" y="3352800"/>
            <a:ext cx="8077200" cy="2369880"/>
          </a:xfrm>
          <a:prstGeom prst="rect">
            <a:avLst/>
          </a:prstGeom>
          <a:solidFill>
            <a:schemeClr val="bg1"/>
          </a:solidFill>
          <a:ln>
            <a:solidFill>
              <a:srgbClr val="5E1D10"/>
            </a:solidFill>
          </a:ln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Green, Henry. </a:t>
            </a:r>
            <a:r>
              <a:rPr lang="en-US" sz="2400" b="1" i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Helping Hands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, Published by RW Publishers, 	2001.</a:t>
            </a:r>
          </a:p>
          <a:p>
            <a:pPr>
              <a:defRPr/>
            </a:pPr>
            <a:endParaRPr lang="en-US" sz="24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>
              <a:defRPr/>
            </a:pP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Redding, Paul. </a:t>
            </a:r>
            <a:r>
              <a:rPr lang="en-US" sz="2400" b="1" i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Being a Good Neighbor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, Published by Book 	Friends Publications, 1997.</a:t>
            </a:r>
          </a:p>
          <a:p>
            <a:pPr>
              <a:defRPr/>
            </a:pP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	</a:t>
            </a:r>
          </a:p>
        </p:txBody>
      </p:sp>
      <p:pic>
        <p:nvPicPr>
          <p:cNvPr id="13317" name="Picture 6" descr="neighbors_talking_over_fence_hg_clr.gif">
            <a:extLst>
              <a:ext uri="{FF2B5EF4-FFF2-40B4-BE49-F238E27FC236}">
                <a16:creationId xmlns:a16="http://schemas.microsoft.com/office/drawing/2014/main" id="{0EC23108-42BC-FF5E-5967-64DE9E853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657725"/>
            <a:ext cx="15398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17EC24E-D805-0E2F-B2FE-B2480076AE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Now, let’s see if you can identify which part of the book you need, to find the information I ask for! Some questions can have more than one answer!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Get your whiteboards or pencil and paper ready!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E2435E-AE05-D95D-F632-156189E2F201}"/>
              </a:ext>
            </a:extLst>
          </p:cNvPr>
          <p:cNvSpPr/>
          <p:nvPr/>
        </p:nvSpPr>
        <p:spPr>
          <a:xfrm>
            <a:off x="6172200" y="1600200"/>
            <a:ext cx="2667000" cy="449580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Calibri" pitchFamily="34" charset="0"/>
              </a:rPr>
              <a:t>l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Your choices are:</a:t>
            </a:r>
          </a:p>
          <a:p>
            <a:pPr algn="ctr">
              <a:buSzPct val="80000"/>
              <a:buFontTx/>
              <a:buBlip>
                <a:blip r:embed="rId2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Front Cover</a:t>
            </a:r>
          </a:p>
          <a:p>
            <a:pPr algn="ctr">
              <a:buSzPct val="80000"/>
              <a:buFontTx/>
              <a:buBlip>
                <a:blip r:embed="rId2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Spine</a:t>
            </a:r>
          </a:p>
          <a:p>
            <a:pPr algn="ctr">
              <a:buSzPct val="80000"/>
              <a:buFontTx/>
              <a:buBlip>
                <a:blip r:embed="rId2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Title Page</a:t>
            </a:r>
          </a:p>
          <a:p>
            <a:pPr algn="ctr">
              <a:buSzPct val="80000"/>
              <a:buFontTx/>
              <a:buBlip>
                <a:blip r:embed="rId2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Copyright Page</a:t>
            </a:r>
          </a:p>
          <a:p>
            <a:pPr algn="ctr">
              <a:buSzPct val="80000"/>
              <a:buFontTx/>
              <a:buBlip>
                <a:blip r:embed="rId2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Table of Contents</a:t>
            </a:r>
          </a:p>
          <a:p>
            <a:pPr algn="ctr">
              <a:buSzPct val="80000"/>
              <a:buFontTx/>
              <a:buBlip>
                <a:blip r:embed="rId2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Body of the Book</a:t>
            </a:r>
          </a:p>
          <a:p>
            <a:pPr algn="ctr">
              <a:buSzPct val="80000"/>
              <a:buFontTx/>
              <a:buBlip>
                <a:blip r:embed="rId2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Glossary</a:t>
            </a:r>
          </a:p>
          <a:p>
            <a:pPr algn="ctr">
              <a:buSzPct val="80000"/>
              <a:buFontTx/>
              <a:buBlip>
                <a:blip r:embed="rId2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Index</a:t>
            </a:r>
          </a:p>
          <a:p>
            <a:pPr algn="ctr">
              <a:buSzPct val="80000"/>
              <a:buFontTx/>
              <a:buBlip>
                <a:blip r:embed="rId2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Bibliography</a:t>
            </a:r>
          </a:p>
          <a:p>
            <a:pPr algn="ctr">
              <a:buFontTx/>
              <a:buBlip>
                <a:blip r:embed="rId2"/>
              </a:buBlip>
              <a:defRPr/>
            </a:pP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buFontTx/>
              <a:buBlip>
                <a:blip r:embed="rId2"/>
              </a:buBlip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B68D7E-4043-436C-AE27-4680FC19194F}"/>
              </a:ext>
            </a:extLst>
          </p:cNvPr>
          <p:cNvSpPr/>
          <p:nvPr/>
        </p:nvSpPr>
        <p:spPr>
          <a:xfrm>
            <a:off x="0" y="838200"/>
            <a:ext cx="9144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Where do you go to find this information?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BB969C-F1D0-AB50-71BB-99978BF21FDF}"/>
              </a:ext>
            </a:extLst>
          </p:cNvPr>
          <p:cNvSpPr/>
          <p:nvPr/>
        </p:nvSpPr>
        <p:spPr>
          <a:xfrm>
            <a:off x="762000" y="1676400"/>
            <a:ext cx="484074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rgbClr val="5E1D1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What page each chapter</a:t>
            </a:r>
          </a:p>
          <a:p>
            <a:pPr algn="ctr">
              <a:defRPr/>
            </a:pPr>
            <a:r>
              <a:rPr lang="en-US" sz="3600" b="1" dirty="0">
                <a:ln w="11430"/>
                <a:solidFill>
                  <a:srgbClr val="5E1D1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starts on?</a:t>
            </a:r>
          </a:p>
        </p:txBody>
      </p:sp>
      <p:pic>
        <p:nvPicPr>
          <p:cNvPr id="6" name="Picture 2" descr="C:\Documents and Settings\ssayres\Local Settings\Temporary Internet Files\Content.IE5\TIWU7519\book_worm_looking_hg_clr[1].gif">
            <a:extLst>
              <a:ext uri="{FF2B5EF4-FFF2-40B4-BE49-F238E27FC236}">
                <a16:creationId xmlns:a16="http://schemas.microsoft.com/office/drawing/2014/main" id="{37893058-3196-A029-0E81-5AD2E5BD4F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orizontal Scroll 6">
            <a:extLst>
              <a:ext uri="{FF2B5EF4-FFF2-40B4-BE49-F238E27FC236}">
                <a16:creationId xmlns:a16="http://schemas.microsoft.com/office/drawing/2014/main" id="{4041533B-3DB1-3B77-06AC-008E0CF39BC0}"/>
              </a:ext>
            </a:extLst>
          </p:cNvPr>
          <p:cNvSpPr/>
          <p:nvPr/>
        </p:nvSpPr>
        <p:spPr>
          <a:xfrm>
            <a:off x="457200" y="5181600"/>
            <a:ext cx="5105400" cy="914400"/>
          </a:xfrm>
          <a:prstGeom prst="horizontalScroll">
            <a:avLst>
              <a:gd name="adj" fmla="val 22948"/>
            </a:avLst>
          </a:prstGeom>
          <a:solidFill>
            <a:schemeClr val="bg1"/>
          </a:solidFill>
          <a:ln>
            <a:solidFill>
              <a:srgbClr val="5E1D1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ca</a:t>
            </a:r>
            <a:r>
              <a:rPr lang="en-US" sz="2800" b="1" dirty="0">
                <a:solidFill>
                  <a:srgbClr val="5E1D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Table of Contents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E3BFC0-A483-8C8D-DAE2-F11BF10A71A1}"/>
              </a:ext>
            </a:extLst>
          </p:cNvPr>
          <p:cNvSpPr/>
          <p:nvPr/>
        </p:nvSpPr>
        <p:spPr>
          <a:xfrm>
            <a:off x="6172200" y="1600200"/>
            <a:ext cx="2667000" cy="449580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Calibri" pitchFamily="34" charset="0"/>
              </a:rPr>
              <a:t>l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Your choices are:</a:t>
            </a:r>
          </a:p>
          <a:p>
            <a:pPr algn="ctr">
              <a:buSzPct val="80000"/>
              <a:buFontTx/>
              <a:buBlip>
                <a:blip r:embed="rId2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Front Cover</a:t>
            </a:r>
          </a:p>
          <a:p>
            <a:pPr algn="ctr">
              <a:buSzPct val="80000"/>
              <a:buFontTx/>
              <a:buBlip>
                <a:blip r:embed="rId2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Spine</a:t>
            </a:r>
          </a:p>
          <a:p>
            <a:pPr algn="ctr">
              <a:buSzPct val="80000"/>
              <a:buFontTx/>
              <a:buBlip>
                <a:blip r:embed="rId2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Title Page</a:t>
            </a:r>
          </a:p>
          <a:p>
            <a:pPr algn="ctr">
              <a:buSzPct val="80000"/>
              <a:buFontTx/>
              <a:buBlip>
                <a:blip r:embed="rId2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Copyright Page</a:t>
            </a:r>
          </a:p>
          <a:p>
            <a:pPr algn="ctr">
              <a:buSzPct val="80000"/>
              <a:buFontTx/>
              <a:buBlip>
                <a:blip r:embed="rId2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Table of Contents</a:t>
            </a:r>
          </a:p>
          <a:p>
            <a:pPr algn="ctr">
              <a:buSzPct val="80000"/>
              <a:buFontTx/>
              <a:buBlip>
                <a:blip r:embed="rId2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Body of the Book</a:t>
            </a:r>
          </a:p>
          <a:p>
            <a:pPr algn="ctr">
              <a:buSzPct val="80000"/>
              <a:buFontTx/>
              <a:buBlip>
                <a:blip r:embed="rId2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Glossary</a:t>
            </a:r>
          </a:p>
          <a:p>
            <a:pPr algn="ctr">
              <a:buSzPct val="80000"/>
              <a:buFontTx/>
              <a:buBlip>
                <a:blip r:embed="rId2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Index</a:t>
            </a:r>
          </a:p>
          <a:p>
            <a:pPr algn="ctr">
              <a:buSzPct val="80000"/>
              <a:buFontTx/>
              <a:buBlip>
                <a:blip r:embed="rId2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Bibliography</a:t>
            </a:r>
          </a:p>
          <a:p>
            <a:pPr algn="ctr">
              <a:buFontTx/>
              <a:buBlip>
                <a:blip r:embed="rId2"/>
              </a:buBlip>
              <a:defRPr/>
            </a:pP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buFontTx/>
              <a:buBlip>
                <a:blip r:embed="rId2"/>
              </a:buBlip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EBD283-08F5-5107-C58B-775E93FC598C}"/>
              </a:ext>
            </a:extLst>
          </p:cNvPr>
          <p:cNvSpPr/>
          <p:nvPr/>
        </p:nvSpPr>
        <p:spPr>
          <a:xfrm>
            <a:off x="0" y="838200"/>
            <a:ext cx="9144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Where do you go to find this information?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0694D0-7992-4A9B-333B-CA831CE8DE9A}"/>
              </a:ext>
            </a:extLst>
          </p:cNvPr>
          <p:cNvSpPr/>
          <p:nvPr/>
        </p:nvSpPr>
        <p:spPr>
          <a:xfrm>
            <a:off x="160145" y="1676400"/>
            <a:ext cx="604447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rgbClr val="5E1D1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To look up what a word means</a:t>
            </a:r>
          </a:p>
          <a:p>
            <a:pPr algn="ctr">
              <a:defRPr/>
            </a:pPr>
            <a:r>
              <a:rPr lang="en-US" sz="3600" b="1" dirty="0">
                <a:ln w="11430"/>
                <a:solidFill>
                  <a:srgbClr val="5E1D1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from your story?</a:t>
            </a:r>
          </a:p>
        </p:txBody>
      </p:sp>
      <p:sp>
        <p:nvSpPr>
          <p:cNvPr id="7" name="Horizontal Scroll 6">
            <a:extLst>
              <a:ext uri="{FF2B5EF4-FFF2-40B4-BE49-F238E27FC236}">
                <a16:creationId xmlns:a16="http://schemas.microsoft.com/office/drawing/2014/main" id="{B89E4628-84A2-644F-17CB-76132A752F72}"/>
              </a:ext>
            </a:extLst>
          </p:cNvPr>
          <p:cNvSpPr/>
          <p:nvPr/>
        </p:nvSpPr>
        <p:spPr>
          <a:xfrm>
            <a:off x="457200" y="5181600"/>
            <a:ext cx="5105400" cy="914400"/>
          </a:xfrm>
          <a:prstGeom prst="horizontalScroll">
            <a:avLst>
              <a:gd name="adj" fmla="val 22948"/>
            </a:avLst>
          </a:prstGeom>
          <a:solidFill>
            <a:schemeClr val="bg1"/>
          </a:solidFill>
          <a:ln>
            <a:solidFill>
              <a:srgbClr val="5E1D1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ca</a:t>
            </a:r>
            <a:r>
              <a:rPr lang="en-US" sz="2800" b="1" dirty="0">
                <a:solidFill>
                  <a:srgbClr val="5E1D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Glossary</a:t>
            </a:r>
            <a:endParaRPr lang="en-US" sz="2400" dirty="0"/>
          </a:p>
        </p:txBody>
      </p:sp>
      <p:pic>
        <p:nvPicPr>
          <p:cNvPr id="9" name="Picture 8" descr="student_girl_reading_book_hg_clr.gif">
            <a:extLst>
              <a:ext uri="{FF2B5EF4-FFF2-40B4-BE49-F238E27FC236}">
                <a16:creationId xmlns:a16="http://schemas.microsoft.com/office/drawing/2014/main" id="{552028C0-F1AB-59A9-40B5-5A4585A51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95600"/>
            <a:ext cx="18669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EAA315-8BE0-7D36-3187-08C66FDA50B8}"/>
              </a:ext>
            </a:extLst>
          </p:cNvPr>
          <p:cNvSpPr/>
          <p:nvPr/>
        </p:nvSpPr>
        <p:spPr>
          <a:xfrm>
            <a:off x="6172200" y="1600200"/>
            <a:ext cx="2667000" cy="449580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Calibri" pitchFamily="34" charset="0"/>
              </a:rPr>
              <a:t>l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Your choices are: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Front Cover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Spine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Title Page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Copyright Page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Table of Contents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Body of the Book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Glossary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Index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Bibliography</a:t>
            </a:r>
          </a:p>
          <a:p>
            <a:pPr algn="ctr">
              <a:buFontTx/>
              <a:buBlip>
                <a:blip r:embed="rId3"/>
              </a:buBlip>
              <a:defRPr/>
            </a:pP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buFontTx/>
              <a:buBlip>
                <a:blip r:embed="rId3"/>
              </a:buBlip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AAC0ED-5652-EC66-D2B0-457FFCE0B150}"/>
              </a:ext>
            </a:extLst>
          </p:cNvPr>
          <p:cNvSpPr/>
          <p:nvPr/>
        </p:nvSpPr>
        <p:spPr>
          <a:xfrm>
            <a:off x="0" y="838200"/>
            <a:ext cx="9144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Where do you go to find this information?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8447C9-2726-1AD8-AF99-5F6ECFFA365A}"/>
              </a:ext>
            </a:extLst>
          </p:cNvPr>
          <p:cNvSpPr/>
          <p:nvPr/>
        </p:nvSpPr>
        <p:spPr>
          <a:xfrm>
            <a:off x="197470" y="1676400"/>
            <a:ext cx="596983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rgbClr val="5E1D1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To find out which page in your</a:t>
            </a:r>
          </a:p>
          <a:p>
            <a:pPr algn="ctr">
              <a:defRPr/>
            </a:pPr>
            <a:r>
              <a:rPr lang="en-US" sz="3600" b="1" dirty="0">
                <a:ln w="11430"/>
                <a:solidFill>
                  <a:srgbClr val="5E1D1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book talks about tigers.</a:t>
            </a:r>
          </a:p>
        </p:txBody>
      </p:sp>
      <p:sp>
        <p:nvSpPr>
          <p:cNvPr id="7" name="Horizontal Scroll 6">
            <a:extLst>
              <a:ext uri="{FF2B5EF4-FFF2-40B4-BE49-F238E27FC236}">
                <a16:creationId xmlns:a16="http://schemas.microsoft.com/office/drawing/2014/main" id="{993D680B-C4D9-4F77-8725-BE8F6F6EC0E3}"/>
              </a:ext>
            </a:extLst>
          </p:cNvPr>
          <p:cNvSpPr/>
          <p:nvPr/>
        </p:nvSpPr>
        <p:spPr>
          <a:xfrm>
            <a:off x="457200" y="5181600"/>
            <a:ext cx="5105400" cy="914400"/>
          </a:xfrm>
          <a:prstGeom prst="horizontalScroll">
            <a:avLst>
              <a:gd name="adj" fmla="val 22948"/>
            </a:avLst>
          </a:prstGeom>
          <a:solidFill>
            <a:schemeClr val="bg1"/>
          </a:solidFill>
          <a:ln>
            <a:solidFill>
              <a:srgbClr val="5E1D1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5E1D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Index</a:t>
            </a:r>
            <a:endParaRPr lang="en-US" sz="2400" dirty="0"/>
          </a:p>
        </p:txBody>
      </p:sp>
      <p:pic>
        <p:nvPicPr>
          <p:cNvPr id="8" name="Picture 7" descr="terry_tiger_walk_hg_clr.gif">
            <a:extLst>
              <a:ext uri="{FF2B5EF4-FFF2-40B4-BE49-F238E27FC236}">
                <a16:creationId xmlns:a16="http://schemas.microsoft.com/office/drawing/2014/main" id="{B804B32D-B67A-1C6F-88EF-B596FA86C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17891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FE4C1A-176D-E55E-3D7A-0AF891D3EC20}"/>
              </a:ext>
            </a:extLst>
          </p:cNvPr>
          <p:cNvSpPr/>
          <p:nvPr/>
        </p:nvSpPr>
        <p:spPr>
          <a:xfrm>
            <a:off x="6172200" y="1600200"/>
            <a:ext cx="2667000" cy="449580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Calibri" pitchFamily="34" charset="0"/>
              </a:rPr>
              <a:t>l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Your choices are: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Front Cover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Spine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Title Page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Copyright Page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Table of Contents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Body of the Book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Glossary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Index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Bibliography</a:t>
            </a:r>
          </a:p>
          <a:p>
            <a:pPr algn="ctr">
              <a:buFontTx/>
              <a:buBlip>
                <a:blip r:embed="rId3"/>
              </a:buBlip>
              <a:defRPr/>
            </a:pP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buFontTx/>
              <a:buBlip>
                <a:blip r:embed="rId3"/>
              </a:buBlip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D4D66F-2696-E79E-FA46-7C0C0D6FCD28}"/>
              </a:ext>
            </a:extLst>
          </p:cNvPr>
          <p:cNvSpPr/>
          <p:nvPr/>
        </p:nvSpPr>
        <p:spPr>
          <a:xfrm>
            <a:off x="0" y="838200"/>
            <a:ext cx="9144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Where do you go to find this information?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F3AFC4-E14B-5B95-2676-6BE7E1990493}"/>
              </a:ext>
            </a:extLst>
          </p:cNvPr>
          <p:cNvSpPr/>
          <p:nvPr/>
        </p:nvSpPr>
        <p:spPr>
          <a:xfrm>
            <a:off x="264671" y="1676400"/>
            <a:ext cx="5835444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rgbClr val="5E1D1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To find out who the author of</a:t>
            </a:r>
          </a:p>
          <a:p>
            <a:pPr algn="ctr">
              <a:defRPr/>
            </a:pPr>
            <a:r>
              <a:rPr lang="en-US" sz="3600" b="1" dirty="0">
                <a:ln w="11430"/>
                <a:solidFill>
                  <a:srgbClr val="5E1D1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the book is?</a:t>
            </a:r>
          </a:p>
        </p:txBody>
      </p:sp>
      <p:sp>
        <p:nvSpPr>
          <p:cNvPr id="7" name="Horizontal Scroll 6">
            <a:extLst>
              <a:ext uri="{FF2B5EF4-FFF2-40B4-BE49-F238E27FC236}">
                <a16:creationId xmlns:a16="http://schemas.microsoft.com/office/drawing/2014/main" id="{2549C30B-9755-0155-196C-C52726FF56D7}"/>
              </a:ext>
            </a:extLst>
          </p:cNvPr>
          <p:cNvSpPr/>
          <p:nvPr/>
        </p:nvSpPr>
        <p:spPr>
          <a:xfrm>
            <a:off x="457200" y="5181600"/>
            <a:ext cx="5105400" cy="914400"/>
          </a:xfrm>
          <a:prstGeom prst="horizontalScroll">
            <a:avLst>
              <a:gd name="adj" fmla="val 22948"/>
            </a:avLst>
          </a:prstGeom>
          <a:solidFill>
            <a:schemeClr val="bg1"/>
          </a:solidFill>
          <a:ln>
            <a:solidFill>
              <a:srgbClr val="5E1D1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5E1D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Front Cover or Title Page</a:t>
            </a:r>
            <a:endParaRPr lang="en-US" sz="2400" dirty="0"/>
          </a:p>
        </p:txBody>
      </p:sp>
      <p:pic>
        <p:nvPicPr>
          <p:cNvPr id="9" name="Picture 8" descr="retired_greg_working_on_pc_hg_clr.gif">
            <a:extLst>
              <a:ext uri="{FF2B5EF4-FFF2-40B4-BE49-F238E27FC236}">
                <a16:creationId xmlns:a16="http://schemas.microsoft.com/office/drawing/2014/main" id="{FDB49ADF-8B4E-6903-269A-8329D80EE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5600"/>
            <a:ext cx="18288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3887D0-716C-99D6-0AC1-1F05F1EB1323}"/>
              </a:ext>
            </a:extLst>
          </p:cNvPr>
          <p:cNvSpPr/>
          <p:nvPr/>
        </p:nvSpPr>
        <p:spPr>
          <a:xfrm>
            <a:off x="6172200" y="1600200"/>
            <a:ext cx="2667000" cy="449580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Calibri" pitchFamily="34" charset="0"/>
              </a:rPr>
              <a:t>l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Your choices are: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Front Cover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Spine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Title Page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Copyright Page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Table of Contents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Body of the Book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Glossary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Index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Bibliography</a:t>
            </a:r>
          </a:p>
          <a:p>
            <a:pPr algn="ctr">
              <a:buFontTx/>
              <a:buBlip>
                <a:blip r:embed="rId3"/>
              </a:buBlip>
              <a:defRPr/>
            </a:pP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buFontTx/>
              <a:buBlip>
                <a:blip r:embed="rId3"/>
              </a:buBlip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7426A7-83EE-B1E3-0D31-70A900B26518}"/>
              </a:ext>
            </a:extLst>
          </p:cNvPr>
          <p:cNvSpPr/>
          <p:nvPr/>
        </p:nvSpPr>
        <p:spPr>
          <a:xfrm>
            <a:off x="0" y="838200"/>
            <a:ext cx="9144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Where do you go to find this information?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BA8F63-B4E0-39A6-68BB-DDF810B58015}"/>
              </a:ext>
            </a:extLst>
          </p:cNvPr>
          <p:cNvSpPr/>
          <p:nvPr/>
        </p:nvSpPr>
        <p:spPr>
          <a:xfrm>
            <a:off x="134894" y="1676400"/>
            <a:ext cx="6095002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rgbClr val="5E1D1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To find out when the book was</a:t>
            </a:r>
          </a:p>
          <a:p>
            <a:pPr algn="ctr">
              <a:defRPr/>
            </a:pPr>
            <a:r>
              <a:rPr lang="en-US" sz="3600" b="1" dirty="0">
                <a:ln w="11430"/>
                <a:solidFill>
                  <a:srgbClr val="5E1D1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published/made?</a:t>
            </a:r>
          </a:p>
        </p:txBody>
      </p:sp>
      <p:sp>
        <p:nvSpPr>
          <p:cNvPr id="7" name="Horizontal Scroll 6">
            <a:extLst>
              <a:ext uri="{FF2B5EF4-FFF2-40B4-BE49-F238E27FC236}">
                <a16:creationId xmlns:a16="http://schemas.microsoft.com/office/drawing/2014/main" id="{4170B4F2-1924-8138-9DDF-B6074BFA2668}"/>
              </a:ext>
            </a:extLst>
          </p:cNvPr>
          <p:cNvSpPr/>
          <p:nvPr/>
        </p:nvSpPr>
        <p:spPr>
          <a:xfrm>
            <a:off x="457200" y="5181600"/>
            <a:ext cx="5105400" cy="914400"/>
          </a:xfrm>
          <a:prstGeom prst="horizontalScroll">
            <a:avLst>
              <a:gd name="adj" fmla="val 22948"/>
            </a:avLst>
          </a:prstGeom>
          <a:solidFill>
            <a:schemeClr val="bg1"/>
          </a:solidFill>
          <a:ln>
            <a:solidFill>
              <a:srgbClr val="5E1D1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5E1D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Copyright Page</a:t>
            </a:r>
            <a:endParaRPr lang="en-US" sz="2400" dirty="0"/>
          </a:p>
        </p:txBody>
      </p:sp>
      <p:pic>
        <p:nvPicPr>
          <p:cNvPr id="8" name="Picture 2" descr="C:\Documents and Settings\ssayres\Local Settings\Temporary Internet Files\Content.IE5\VZU2132T\student_girl_sitting_on_school_books_hg_clr[1].gif">
            <a:extLst>
              <a:ext uri="{FF2B5EF4-FFF2-40B4-BE49-F238E27FC236}">
                <a16:creationId xmlns:a16="http://schemas.microsoft.com/office/drawing/2014/main" id="{F9DC42AE-2E4C-AA4C-76C7-6E8859F4B4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71800"/>
            <a:ext cx="19812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19BB51-D40F-D2B7-7D2E-04A75400702B}"/>
              </a:ext>
            </a:extLst>
          </p:cNvPr>
          <p:cNvSpPr/>
          <p:nvPr/>
        </p:nvSpPr>
        <p:spPr>
          <a:xfrm>
            <a:off x="6172200" y="1600200"/>
            <a:ext cx="2667000" cy="449580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Calibri" pitchFamily="34" charset="0"/>
              </a:rPr>
              <a:t>l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Your choices are: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Front Cover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Spine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Title Page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Copyright Page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Table of Contents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Body of the Book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Glossary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Index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Bibliography</a:t>
            </a:r>
          </a:p>
          <a:p>
            <a:pPr algn="ctr">
              <a:buFontTx/>
              <a:buBlip>
                <a:blip r:embed="rId3"/>
              </a:buBlip>
              <a:defRPr/>
            </a:pP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buFontTx/>
              <a:buBlip>
                <a:blip r:embed="rId3"/>
              </a:buBlip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94F784-CE40-67EC-E1E0-CE03AE25F656}"/>
              </a:ext>
            </a:extLst>
          </p:cNvPr>
          <p:cNvSpPr/>
          <p:nvPr/>
        </p:nvSpPr>
        <p:spPr>
          <a:xfrm>
            <a:off x="0" y="838200"/>
            <a:ext cx="9144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Where do you go to find this information?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A90A2B-1D2A-A200-8C0B-EF208F689DD5}"/>
              </a:ext>
            </a:extLst>
          </p:cNvPr>
          <p:cNvSpPr/>
          <p:nvPr/>
        </p:nvSpPr>
        <p:spPr>
          <a:xfrm>
            <a:off x="304800" y="1524000"/>
            <a:ext cx="5655266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rgbClr val="5E1D1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To find the other books used</a:t>
            </a:r>
          </a:p>
          <a:p>
            <a:pPr algn="ctr">
              <a:defRPr/>
            </a:pPr>
            <a:r>
              <a:rPr lang="en-US" sz="3600" b="1" dirty="0">
                <a:ln w="11430"/>
                <a:solidFill>
                  <a:srgbClr val="5E1D1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to help create the book </a:t>
            </a:r>
          </a:p>
          <a:p>
            <a:pPr algn="ctr">
              <a:defRPr/>
            </a:pPr>
            <a:r>
              <a:rPr lang="en-US" sz="3600" b="1" dirty="0">
                <a:ln w="11430"/>
                <a:solidFill>
                  <a:srgbClr val="5E1D1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you’re reading?</a:t>
            </a:r>
          </a:p>
        </p:txBody>
      </p:sp>
      <p:sp>
        <p:nvSpPr>
          <p:cNvPr id="7" name="Horizontal Scroll 6">
            <a:extLst>
              <a:ext uri="{FF2B5EF4-FFF2-40B4-BE49-F238E27FC236}">
                <a16:creationId xmlns:a16="http://schemas.microsoft.com/office/drawing/2014/main" id="{09E0180B-FD79-EDA9-7274-B396269E50B3}"/>
              </a:ext>
            </a:extLst>
          </p:cNvPr>
          <p:cNvSpPr/>
          <p:nvPr/>
        </p:nvSpPr>
        <p:spPr>
          <a:xfrm>
            <a:off x="457200" y="5181600"/>
            <a:ext cx="5105400" cy="914400"/>
          </a:xfrm>
          <a:prstGeom prst="horizontalScroll">
            <a:avLst>
              <a:gd name="adj" fmla="val 22948"/>
            </a:avLst>
          </a:prstGeom>
          <a:solidFill>
            <a:schemeClr val="bg1"/>
          </a:solidFill>
          <a:ln>
            <a:solidFill>
              <a:srgbClr val="5E1D1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5E1D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Bibliography</a:t>
            </a:r>
            <a:endParaRPr lang="en-US" sz="2400" dirty="0"/>
          </a:p>
        </p:txBody>
      </p:sp>
      <p:pic>
        <p:nvPicPr>
          <p:cNvPr id="9" name="Picture 8" descr="glasses_gleam_lg_clr.gif">
            <a:extLst>
              <a:ext uri="{FF2B5EF4-FFF2-40B4-BE49-F238E27FC236}">
                <a16:creationId xmlns:a16="http://schemas.microsoft.com/office/drawing/2014/main" id="{0616637D-188A-AB47-CED3-6E60D748F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05200"/>
            <a:ext cx="175260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CA25D1-9399-64F5-1012-6AF03DED1BD1}"/>
              </a:ext>
            </a:extLst>
          </p:cNvPr>
          <p:cNvSpPr/>
          <p:nvPr/>
        </p:nvSpPr>
        <p:spPr>
          <a:xfrm>
            <a:off x="6172200" y="1600200"/>
            <a:ext cx="2667000" cy="449580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Calibri" pitchFamily="34" charset="0"/>
              </a:rPr>
              <a:t>l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Your choices are: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Front Cover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Spine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Title Page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Copyright Page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Table of Contents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Body of the Book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Glossary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Index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Bibliography</a:t>
            </a:r>
          </a:p>
          <a:p>
            <a:pPr algn="ctr">
              <a:buFontTx/>
              <a:buBlip>
                <a:blip r:embed="rId3"/>
              </a:buBlip>
              <a:defRPr/>
            </a:pP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buFontTx/>
              <a:buBlip>
                <a:blip r:embed="rId3"/>
              </a:buBlip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95F94F-0E46-A36B-BF18-831A6BACC510}"/>
              </a:ext>
            </a:extLst>
          </p:cNvPr>
          <p:cNvSpPr/>
          <p:nvPr/>
        </p:nvSpPr>
        <p:spPr>
          <a:xfrm>
            <a:off x="0" y="838200"/>
            <a:ext cx="9144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Where do you go to find this information?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DFA306-4C11-5983-2270-91B968683F5E}"/>
              </a:ext>
            </a:extLst>
          </p:cNvPr>
          <p:cNvSpPr/>
          <p:nvPr/>
        </p:nvSpPr>
        <p:spPr>
          <a:xfrm>
            <a:off x="435388" y="1676400"/>
            <a:ext cx="5430397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rgbClr val="5E1D1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To find the call number of a</a:t>
            </a:r>
          </a:p>
          <a:p>
            <a:pPr algn="ctr">
              <a:defRPr/>
            </a:pPr>
            <a:r>
              <a:rPr lang="en-US" sz="3600" b="1" dirty="0">
                <a:ln w="11430"/>
                <a:solidFill>
                  <a:srgbClr val="5E1D1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book in the library?</a:t>
            </a:r>
          </a:p>
        </p:txBody>
      </p:sp>
      <p:sp>
        <p:nvSpPr>
          <p:cNvPr id="7" name="Horizontal Scroll 6">
            <a:extLst>
              <a:ext uri="{FF2B5EF4-FFF2-40B4-BE49-F238E27FC236}">
                <a16:creationId xmlns:a16="http://schemas.microsoft.com/office/drawing/2014/main" id="{1451E82D-6D5E-2226-C12D-B906BA25B61C}"/>
              </a:ext>
            </a:extLst>
          </p:cNvPr>
          <p:cNvSpPr/>
          <p:nvPr/>
        </p:nvSpPr>
        <p:spPr>
          <a:xfrm>
            <a:off x="457200" y="5181600"/>
            <a:ext cx="5105400" cy="914400"/>
          </a:xfrm>
          <a:prstGeom prst="horizontalScroll">
            <a:avLst>
              <a:gd name="adj" fmla="val 22948"/>
            </a:avLst>
          </a:prstGeom>
          <a:solidFill>
            <a:schemeClr val="bg1"/>
          </a:solidFill>
          <a:ln>
            <a:solidFill>
              <a:srgbClr val="5E1D1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5E1D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Spine</a:t>
            </a:r>
            <a:endParaRPr lang="en-US" sz="2400" dirty="0"/>
          </a:p>
        </p:txBody>
      </p:sp>
      <p:pic>
        <p:nvPicPr>
          <p:cNvPr id="8" name="Picture 7" descr="librarian_shelf_view_reading_hg_clr.gif">
            <a:extLst>
              <a:ext uri="{FF2B5EF4-FFF2-40B4-BE49-F238E27FC236}">
                <a16:creationId xmlns:a16="http://schemas.microsoft.com/office/drawing/2014/main" id="{E67C57EB-6E44-CCB9-DC7F-928D73F47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0"/>
            <a:ext cx="3019425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D8B918F-44B1-CDE2-8BAB-5029ECB1CF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685800"/>
            <a:ext cx="7239000" cy="8382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There are many different parts to a book: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EE2AE9C-F597-DAAC-7F58-4318DF6C58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2362200" cy="1524000"/>
          </a:xfrm>
        </p:spPr>
        <p:txBody>
          <a:bodyPr/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Front Cover</a:t>
            </a:r>
          </a:p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Spine </a:t>
            </a:r>
          </a:p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Title Page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349365A-A81B-1128-8A01-FE1FC6445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524000"/>
            <a:ext cx="3276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Copyright Page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Table of Contents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Glossary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66741C5-276D-D312-0CB2-94CBEA61A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352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kern="0" dirty="0">
                <a:solidFill>
                  <a:srgbClr val="5E1D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It is important to know what they all are, and where they can be found to get the information you need!</a:t>
            </a:r>
          </a:p>
        </p:txBody>
      </p:sp>
      <p:pic>
        <p:nvPicPr>
          <p:cNvPr id="4102" name="Picture 6" descr="sheep_reading_bible_hg_clr.gif">
            <a:extLst>
              <a:ext uri="{FF2B5EF4-FFF2-40B4-BE49-F238E27FC236}">
                <a16:creationId xmlns:a16="http://schemas.microsoft.com/office/drawing/2014/main" id="{6C728792-0CF4-8874-760C-D362ADD2F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95800"/>
            <a:ext cx="1981200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C3B5413-690D-9DBB-C719-EB790A01E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524000"/>
            <a:ext cx="3276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Index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Bibliography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EE0BE3-1D67-0C7B-1C00-A74A709F9993}"/>
              </a:ext>
            </a:extLst>
          </p:cNvPr>
          <p:cNvSpPr/>
          <p:nvPr/>
        </p:nvSpPr>
        <p:spPr>
          <a:xfrm>
            <a:off x="6172200" y="1600200"/>
            <a:ext cx="2667000" cy="449580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Calibri" pitchFamily="34" charset="0"/>
              </a:rPr>
              <a:t>l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Your choices are: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Front Cover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Spine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Title Page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Copyright Page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Table of Contents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Body of the Book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Glossary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Index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Bibliography</a:t>
            </a:r>
          </a:p>
          <a:p>
            <a:pPr algn="ctr">
              <a:buFontTx/>
              <a:buBlip>
                <a:blip r:embed="rId3"/>
              </a:buBlip>
              <a:defRPr/>
            </a:pP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buFontTx/>
              <a:buBlip>
                <a:blip r:embed="rId3"/>
              </a:buBlip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94145E-0765-3804-AE5E-55700C09DA94}"/>
              </a:ext>
            </a:extLst>
          </p:cNvPr>
          <p:cNvSpPr/>
          <p:nvPr/>
        </p:nvSpPr>
        <p:spPr>
          <a:xfrm>
            <a:off x="0" y="838200"/>
            <a:ext cx="9144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Where do you go to find this information?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1BF9C1-528B-7A3B-0000-EA115EFD2538}"/>
              </a:ext>
            </a:extLst>
          </p:cNvPr>
          <p:cNvSpPr/>
          <p:nvPr/>
        </p:nvSpPr>
        <p:spPr>
          <a:xfrm>
            <a:off x="152400" y="1447800"/>
            <a:ext cx="5972917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rgbClr val="5E1D1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To find out what page </a:t>
            </a:r>
          </a:p>
          <a:p>
            <a:pPr algn="ctr">
              <a:defRPr/>
            </a:pPr>
            <a:r>
              <a:rPr lang="en-US" sz="3600" b="1" dirty="0">
                <a:ln w="11430"/>
                <a:solidFill>
                  <a:srgbClr val="5E1D1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information about polar bears</a:t>
            </a:r>
          </a:p>
          <a:p>
            <a:pPr algn="ctr">
              <a:defRPr/>
            </a:pPr>
            <a:r>
              <a:rPr lang="en-US" sz="3600" b="1" dirty="0">
                <a:ln w="11430"/>
                <a:solidFill>
                  <a:srgbClr val="5E1D1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is on?</a:t>
            </a:r>
          </a:p>
        </p:txBody>
      </p:sp>
      <p:sp>
        <p:nvSpPr>
          <p:cNvPr id="7" name="Horizontal Scroll 6">
            <a:extLst>
              <a:ext uri="{FF2B5EF4-FFF2-40B4-BE49-F238E27FC236}">
                <a16:creationId xmlns:a16="http://schemas.microsoft.com/office/drawing/2014/main" id="{DC6F46F1-4160-D88C-3627-656962F03E98}"/>
              </a:ext>
            </a:extLst>
          </p:cNvPr>
          <p:cNvSpPr/>
          <p:nvPr/>
        </p:nvSpPr>
        <p:spPr>
          <a:xfrm>
            <a:off x="457200" y="5181600"/>
            <a:ext cx="5105400" cy="914400"/>
          </a:xfrm>
          <a:prstGeom prst="horizontalScroll">
            <a:avLst>
              <a:gd name="adj" fmla="val 22948"/>
            </a:avLst>
          </a:prstGeom>
          <a:solidFill>
            <a:schemeClr val="bg1"/>
          </a:solidFill>
          <a:ln>
            <a:solidFill>
              <a:srgbClr val="5E1D1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5E1D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Index</a:t>
            </a:r>
            <a:endParaRPr lang="en-US" sz="2400" dirty="0"/>
          </a:p>
        </p:txBody>
      </p:sp>
      <p:pic>
        <p:nvPicPr>
          <p:cNvPr id="10" name="Picture 9" descr="polar_bear_coming_out_water_hg_clr.gif">
            <a:extLst>
              <a:ext uri="{FF2B5EF4-FFF2-40B4-BE49-F238E27FC236}">
                <a16:creationId xmlns:a16="http://schemas.microsoft.com/office/drawing/2014/main" id="{09D1DA53-1C84-F69C-1E2B-9CA5C2812F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76600"/>
            <a:ext cx="27733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07C6D8-CBE2-656E-7759-64EE40449315}"/>
              </a:ext>
            </a:extLst>
          </p:cNvPr>
          <p:cNvSpPr/>
          <p:nvPr/>
        </p:nvSpPr>
        <p:spPr>
          <a:xfrm>
            <a:off x="6172200" y="1600200"/>
            <a:ext cx="2667000" cy="449580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Calibri" pitchFamily="34" charset="0"/>
              </a:rPr>
              <a:t>l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Your choices are: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Front Cover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Spine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Title Page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Copyright Page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Table of Contents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Body of the Book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Glossary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Index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Bibliography</a:t>
            </a:r>
          </a:p>
          <a:p>
            <a:pPr algn="ctr">
              <a:buFontTx/>
              <a:buBlip>
                <a:blip r:embed="rId3"/>
              </a:buBlip>
              <a:defRPr/>
            </a:pP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buFontTx/>
              <a:buBlip>
                <a:blip r:embed="rId3"/>
              </a:buBlip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88FE52-0972-9A12-1B37-731A3C242CA8}"/>
              </a:ext>
            </a:extLst>
          </p:cNvPr>
          <p:cNvSpPr/>
          <p:nvPr/>
        </p:nvSpPr>
        <p:spPr>
          <a:xfrm>
            <a:off x="0" y="838200"/>
            <a:ext cx="9144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Where do you go to find this information?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95A5B7-30BA-D7C8-2825-2279B2D074EC}"/>
              </a:ext>
            </a:extLst>
          </p:cNvPr>
          <p:cNvSpPr/>
          <p:nvPr/>
        </p:nvSpPr>
        <p:spPr>
          <a:xfrm>
            <a:off x="188305" y="1676400"/>
            <a:ext cx="5924571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rgbClr val="5E1D1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To find out what page chapter</a:t>
            </a:r>
          </a:p>
          <a:p>
            <a:pPr algn="ctr">
              <a:defRPr/>
            </a:pPr>
            <a:r>
              <a:rPr lang="en-US" sz="3600" b="1" dirty="0">
                <a:ln w="11430"/>
                <a:solidFill>
                  <a:srgbClr val="5E1D1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five starts on?</a:t>
            </a:r>
          </a:p>
        </p:txBody>
      </p:sp>
      <p:sp>
        <p:nvSpPr>
          <p:cNvPr id="7" name="Horizontal Scroll 6">
            <a:extLst>
              <a:ext uri="{FF2B5EF4-FFF2-40B4-BE49-F238E27FC236}">
                <a16:creationId xmlns:a16="http://schemas.microsoft.com/office/drawing/2014/main" id="{BDAC78B3-8A0C-85FA-6615-BC02655DA3D4}"/>
              </a:ext>
            </a:extLst>
          </p:cNvPr>
          <p:cNvSpPr/>
          <p:nvPr/>
        </p:nvSpPr>
        <p:spPr>
          <a:xfrm>
            <a:off x="457200" y="5181600"/>
            <a:ext cx="5105400" cy="914400"/>
          </a:xfrm>
          <a:prstGeom prst="horizontalScroll">
            <a:avLst>
              <a:gd name="adj" fmla="val 22948"/>
            </a:avLst>
          </a:prstGeom>
          <a:solidFill>
            <a:schemeClr val="bg1"/>
          </a:solidFill>
          <a:ln>
            <a:solidFill>
              <a:srgbClr val="5E1D1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5E1D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Table of Contents</a:t>
            </a:r>
            <a:endParaRPr lang="en-US" sz="2400" dirty="0"/>
          </a:p>
        </p:txBody>
      </p:sp>
      <p:pic>
        <p:nvPicPr>
          <p:cNvPr id="9" name="Picture 8" descr="lenny_reading_hg_clr.gif">
            <a:extLst>
              <a:ext uri="{FF2B5EF4-FFF2-40B4-BE49-F238E27FC236}">
                <a16:creationId xmlns:a16="http://schemas.microsoft.com/office/drawing/2014/main" id="{64A85CBB-E672-6D8B-22EF-3467539DFA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432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FC3836-AD46-E6A9-E963-8BC4EF74F9E2}"/>
              </a:ext>
            </a:extLst>
          </p:cNvPr>
          <p:cNvSpPr/>
          <p:nvPr/>
        </p:nvSpPr>
        <p:spPr>
          <a:xfrm>
            <a:off x="6172200" y="1600200"/>
            <a:ext cx="2667000" cy="449580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Calibri" pitchFamily="34" charset="0"/>
              </a:rPr>
              <a:t>l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Your choices are: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Front Cover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Spine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Title Page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Copyright Page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Table of Contents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Body of the Book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Glossary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Index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Bibliography</a:t>
            </a:r>
          </a:p>
          <a:p>
            <a:pPr algn="ctr">
              <a:buFontTx/>
              <a:buBlip>
                <a:blip r:embed="rId3"/>
              </a:buBlip>
              <a:defRPr/>
            </a:pP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buFontTx/>
              <a:buBlip>
                <a:blip r:embed="rId3"/>
              </a:buBlip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4A9AFC-7ABA-4CE4-2537-EEB5A0C50285}"/>
              </a:ext>
            </a:extLst>
          </p:cNvPr>
          <p:cNvSpPr/>
          <p:nvPr/>
        </p:nvSpPr>
        <p:spPr>
          <a:xfrm>
            <a:off x="0" y="838200"/>
            <a:ext cx="9144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Where do you go to find this information?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E4364A-B693-CE1C-C3FD-FCDFE5C63932}"/>
              </a:ext>
            </a:extLst>
          </p:cNvPr>
          <p:cNvSpPr/>
          <p:nvPr/>
        </p:nvSpPr>
        <p:spPr>
          <a:xfrm>
            <a:off x="109376" y="1676400"/>
            <a:ext cx="6082434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rgbClr val="5E1D1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To find out what year the book</a:t>
            </a:r>
          </a:p>
          <a:p>
            <a:pPr algn="ctr">
              <a:defRPr/>
            </a:pPr>
            <a:r>
              <a:rPr lang="en-US" sz="3600" b="1" dirty="0">
                <a:ln w="11430"/>
                <a:solidFill>
                  <a:srgbClr val="5E1D1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was published?</a:t>
            </a:r>
          </a:p>
        </p:txBody>
      </p:sp>
      <p:sp>
        <p:nvSpPr>
          <p:cNvPr id="7" name="Horizontal Scroll 6">
            <a:extLst>
              <a:ext uri="{FF2B5EF4-FFF2-40B4-BE49-F238E27FC236}">
                <a16:creationId xmlns:a16="http://schemas.microsoft.com/office/drawing/2014/main" id="{EA673FE5-8070-A63D-E3AB-53E48244F964}"/>
              </a:ext>
            </a:extLst>
          </p:cNvPr>
          <p:cNvSpPr/>
          <p:nvPr/>
        </p:nvSpPr>
        <p:spPr>
          <a:xfrm>
            <a:off x="457200" y="5181600"/>
            <a:ext cx="5105400" cy="914400"/>
          </a:xfrm>
          <a:prstGeom prst="horizontalScroll">
            <a:avLst>
              <a:gd name="adj" fmla="val 22948"/>
            </a:avLst>
          </a:prstGeom>
          <a:solidFill>
            <a:schemeClr val="bg1"/>
          </a:solidFill>
          <a:ln>
            <a:solidFill>
              <a:srgbClr val="5E1D1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5E1D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Copyright Page</a:t>
            </a:r>
            <a:endParaRPr lang="en-US" sz="2400" dirty="0"/>
          </a:p>
        </p:txBody>
      </p:sp>
      <p:pic>
        <p:nvPicPr>
          <p:cNvPr id="8" name="Picture 7" descr="teacher_and_student_hg_clr.gif">
            <a:extLst>
              <a:ext uri="{FF2B5EF4-FFF2-40B4-BE49-F238E27FC236}">
                <a16:creationId xmlns:a16="http://schemas.microsoft.com/office/drawing/2014/main" id="{6B3BE373-7124-D6A6-93C7-C8B714EC6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95600"/>
            <a:ext cx="23526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F27A2B-3805-8615-2F95-9F597EF08AE9}"/>
              </a:ext>
            </a:extLst>
          </p:cNvPr>
          <p:cNvSpPr/>
          <p:nvPr/>
        </p:nvSpPr>
        <p:spPr>
          <a:xfrm>
            <a:off x="6172200" y="1600200"/>
            <a:ext cx="2667000" cy="449580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Calibri" pitchFamily="34" charset="0"/>
              </a:rPr>
              <a:t>l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Your choices are: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Front Cover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Spine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Title Page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Copyright Page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Table of Contents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Body of the Book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Glossary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Index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Bibliography</a:t>
            </a:r>
          </a:p>
          <a:p>
            <a:pPr algn="ctr">
              <a:buFontTx/>
              <a:buBlip>
                <a:blip r:embed="rId3"/>
              </a:buBlip>
              <a:defRPr/>
            </a:pP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buFontTx/>
              <a:buBlip>
                <a:blip r:embed="rId3"/>
              </a:buBlip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B50E9C-001B-2DEF-762B-9B90ED9842AA}"/>
              </a:ext>
            </a:extLst>
          </p:cNvPr>
          <p:cNvSpPr/>
          <p:nvPr/>
        </p:nvSpPr>
        <p:spPr>
          <a:xfrm>
            <a:off x="0" y="838200"/>
            <a:ext cx="9144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Where do you go to find this information?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C13F4-9047-C875-4871-087B4ACA61DE}"/>
              </a:ext>
            </a:extLst>
          </p:cNvPr>
          <p:cNvSpPr/>
          <p:nvPr/>
        </p:nvSpPr>
        <p:spPr>
          <a:xfrm>
            <a:off x="533400" y="1600200"/>
            <a:ext cx="5265609" cy="151907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3700"/>
              </a:lnSpc>
              <a:defRPr/>
            </a:pPr>
            <a:r>
              <a:rPr lang="en-US" sz="3600" b="1" dirty="0">
                <a:ln w="11430"/>
                <a:solidFill>
                  <a:srgbClr val="5E1D1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To look up the word</a:t>
            </a:r>
          </a:p>
          <a:p>
            <a:pPr algn="ctr">
              <a:lnSpc>
                <a:spcPts val="3700"/>
              </a:lnSpc>
              <a:defRPr/>
            </a:pPr>
            <a:r>
              <a:rPr lang="en-US" sz="3600" b="1" i="1" u="sng" dirty="0">
                <a:ln w="11430"/>
                <a:solidFill>
                  <a:srgbClr val="5E1D1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fantasy</a:t>
            </a:r>
            <a:r>
              <a:rPr lang="en-US" sz="3600" b="1" dirty="0">
                <a:ln w="11430"/>
                <a:solidFill>
                  <a:srgbClr val="5E1D1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 from your reading </a:t>
            </a:r>
          </a:p>
          <a:p>
            <a:pPr algn="ctr">
              <a:lnSpc>
                <a:spcPts val="3700"/>
              </a:lnSpc>
              <a:defRPr/>
            </a:pPr>
            <a:r>
              <a:rPr lang="en-US" sz="3600" b="1" dirty="0">
                <a:ln w="11430"/>
                <a:solidFill>
                  <a:srgbClr val="5E1D1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text book.</a:t>
            </a:r>
          </a:p>
        </p:txBody>
      </p:sp>
      <p:sp>
        <p:nvSpPr>
          <p:cNvPr id="7" name="Horizontal Scroll 6">
            <a:extLst>
              <a:ext uri="{FF2B5EF4-FFF2-40B4-BE49-F238E27FC236}">
                <a16:creationId xmlns:a16="http://schemas.microsoft.com/office/drawing/2014/main" id="{A337E9DF-5EB4-43AA-E3E5-9801772D8933}"/>
              </a:ext>
            </a:extLst>
          </p:cNvPr>
          <p:cNvSpPr/>
          <p:nvPr/>
        </p:nvSpPr>
        <p:spPr>
          <a:xfrm>
            <a:off x="457200" y="5181600"/>
            <a:ext cx="5105400" cy="914400"/>
          </a:xfrm>
          <a:prstGeom prst="horizontalScroll">
            <a:avLst>
              <a:gd name="adj" fmla="val 22948"/>
            </a:avLst>
          </a:prstGeom>
          <a:solidFill>
            <a:schemeClr val="bg1"/>
          </a:solidFill>
          <a:ln>
            <a:solidFill>
              <a:srgbClr val="5E1D1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5E1D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Glossary</a:t>
            </a:r>
            <a:endParaRPr lang="en-US" sz="2400" dirty="0"/>
          </a:p>
        </p:txBody>
      </p:sp>
      <p:pic>
        <p:nvPicPr>
          <p:cNvPr id="9" name="Picture 8" descr="butterfly_pixie_rose_hg_clr.gif">
            <a:extLst>
              <a:ext uri="{FF2B5EF4-FFF2-40B4-BE49-F238E27FC236}">
                <a16:creationId xmlns:a16="http://schemas.microsoft.com/office/drawing/2014/main" id="{8318E104-8BD0-C5AE-945B-102CE0D36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24200"/>
            <a:ext cx="2844800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F4DB83B-516D-67C2-8083-C5DCD0684FFA}"/>
              </a:ext>
            </a:extLst>
          </p:cNvPr>
          <p:cNvSpPr/>
          <p:nvPr/>
        </p:nvSpPr>
        <p:spPr>
          <a:xfrm>
            <a:off x="6172200" y="1600200"/>
            <a:ext cx="2667000" cy="449580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Calibri" pitchFamily="34" charset="0"/>
              </a:rPr>
              <a:t>l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Your choices are: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Front Cover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Spine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Title Page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Copyright Page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Table of Contents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Body of the Book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Glossary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Index</a:t>
            </a:r>
          </a:p>
          <a:p>
            <a:pPr algn="ctr">
              <a:buSzPct val="80000"/>
              <a:buFontTx/>
              <a:buBlip>
                <a:blip r:embed="rId3"/>
              </a:buBlip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Bibliography</a:t>
            </a:r>
          </a:p>
          <a:p>
            <a:pPr algn="ctr">
              <a:buFontTx/>
              <a:buBlip>
                <a:blip r:embed="rId3"/>
              </a:buBlip>
              <a:defRPr/>
            </a:pP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buFontTx/>
              <a:buBlip>
                <a:blip r:embed="rId3"/>
              </a:buBlip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24AF77-83B7-7012-3821-724DC710BA15}"/>
              </a:ext>
            </a:extLst>
          </p:cNvPr>
          <p:cNvSpPr/>
          <p:nvPr/>
        </p:nvSpPr>
        <p:spPr>
          <a:xfrm>
            <a:off x="0" y="838200"/>
            <a:ext cx="9144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Where do you go to find this information?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7164AF-5283-5040-71CF-C0A44A798D97}"/>
              </a:ext>
            </a:extLst>
          </p:cNvPr>
          <p:cNvSpPr/>
          <p:nvPr/>
        </p:nvSpPr>
        <p:spPr>
          <a:xfrm>
            <a:off x="209248" y="1600200"/>
            <a:ext cx="5913927" cy="104458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3700"/>
              </a:lnSpc>
              <a:defRPr/>
            </a:pPr>
            <a:r>
              <a:rPr lang="en-US" sz="3600" b="1" dirty="0">
                <a:ln w="11430"/>
                <a:solidFill>
                  <a:srgbClr val="5E1D1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To find out who the illustrator</a:t>
            </a:r>
          </a:p>
          <a:p>
            <a:pPr algn="ctr">
              <a:lnSpc>
                <a:spcPts val="3700"/>
              </a:lnSpc>
              <a:defRPr/>
            </a:pPr>
            <a:r>
              <a:rPr lang="en-US" sz="3600" b="1" dirty="0">
                <a:ln w="11430"/>
                <a:solidFill>
                  <a:srgbClr val="5E1D1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of the book is?</a:t>
            </a:r>
          </a:p>
        </p:txBody>
      </p:sp>
      <p:sp>
        <p:nvSpPr>
          <p:cNvPr id="7" name="Horizontal Scroll 6">
            <a:extLst>
              <a:ext uri="{FF2B5EF4-FFF2-40B4-BE49-F238E27FC236}">
                <a16:creationId xmlns:a16="http://schemas.microsoft.com/office/drawing/2014/main" id="{7E78D8B7-B580-9687-EC9B-14DF009662B4}"/>
              </a:ext>
            </a:extLst>
          </p:cNvPr>
          <p:cNvSpPr/>
          <p:nvPr/>
        </p:nvSpPr>
        <p:spPr>
          <a:xfrm>
            <a:off x="457200" y="5181600"/>
            <a:ext cx="5105400" cy="914400"/>
          </a:xfrm>
          <a:prstGeom prst="horizontalScroll">
            <a:avLst>
              <a:gd name="adj" fmla="val 22948"/>
            </a:avLst>
          </a:prstGeom>
          <a:solidFill>
            <a:schemeClr val="bg1"/>
          </a:solidFill>
          <a:ln>
            <a:solidFill>
              <a:srgbClr val="5E1D1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5E1D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Front Cover or Title Page</a:t>
            </a:r>
            <a:endParaRPr lang="en-US" sz="2400" dirty="0"/>
          </a:p>
        </p:txBody>
      </p:sp>
      <p:pic>
        <p:nvPicPr>
          <p:cNvPr id="8" name="Picture 7" descr="crayon_coloring_hg_clr.gif">
            <a:extLst>
              <a:ext uri="{FF2B5EF4-FFF2-40B4-BE49-F238E27FC236}">
                <a16:creationId xmlns:a16="http://schemas.microsoft.com/office/drawing/2014/main" id="{97A02215-1A00-BBCA-7D89-3330572962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24003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6F7896-A0FE-AD1E-24AD-1816E1E07F65}"/>
              </a:ext>
            </a:extLst>
          </p:cNvPr>
          <p:cNvSpPr txBox="1"/>
          <p:nvPr/>
        </p:nvSpPr>
        <p:spPr>
          <a:xfrm>
            <a:off x="1371600" y="2362200"/>
            <a:ext cx="213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CCSWEETSPIRIT" panose="02000603000000000000" pitchFamily="2" charset="0"/>
                <a:ea typeface="CCSWEETSPIRIT" panose="02000603000000000000" pitchFamily="2" charset="0"/>
              </a:rPr>
              <a:t>The End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9E67B38-CA1A-3B35-4C42-EF9138C79D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FRONT COVER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905AB1A-0A64-898F-0A2B-5DAF8C0D56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001000" cy="39624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rgbClr val="5E1D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Contains the Title, Author, and Illustrator’s Name</a:t>
            </a:r>
          </a:p>
        </p:txBody>
      </p:sp>
      <p:pic>
        <p:nvPicPr>
          <p:cNvPr id="5124" name="Picture 3" descr="bookworm_hg_clr.gif">
            <a:extLst>
              <a:ext uri="{FF2B5EF4-FFF2-40B4-BE49-F238E27FC236}">
                <a16:creationId xmlns:a16="http://schemas.microsoft.com/office/drawing/2014/main" id="{0995444E-5530-EB50-DAF4-F15EC48F9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3600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1A950404-A28E-A50B-DECD-645F0C4C3E9B}"/>
              </a:ext>
            </a:extLst>
          </p:cNvPr>
          <p:cNvSpPr/>
          <p:nvPr/>
        </p:nvSpPr>
        <p:spPr>
          <a:xfrm>
            <a:off x="2286000" y="3733800"/>
            <a:ext cx="1524000" cy="533400"/>
          </a:xfrm>
          <a:prstGeom prst="rightArrow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8100000" scaled="1"/>
            <a:tileRect/>
          </a:gradFill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4E76FD6-F784-A1B1-72E8-DEA555751F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SPINE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A07C342-F81F-F113-C43A-FCD2EA3C04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001000" cy="39624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rgbClr val="5E1D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Most spines have the title and author’s name. In the library, the book’s spine contains the call number.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181FD72-D1C9-E2F0-57FC-64AE19524E80}"/>
              </a:ext>
            </a:extLst>
          </p:cNvPr>
          <p:cNvSpPr/>
          <p:nvPr/>
        </p:nvSpPr>
        <p:spPr>
          <a:xfrm>
            <a:off x="3733800" y="2514600"/>
            <a:ext cx="1066800" cy="3657600"/>
          </a:xfrm>
          <a:prstGeom prst="roundRect">
            <a:avLst/>
          </a:prstGeom>
          <a:solidFill>
            <a:srgbClr val="5E1D10"/>
          </a:solidFill>
          <a:ln>
            <a:solidFill>
              <a:schemeClr val="tx1"/>
            </a:solidFill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1DDD28-3B44-CC2E-D1F0-ACA11FD7F929}"/>
              </a:ext>
            </a:extLst>
          </p:cNvPr>
          <p:cNvSpPr/>
          <p:nvPr/>
        </p:nvSpPr>
        <p:spPr>
          <a:xfrm rot="16200000">
            <a:off x="3146998" y="3177602"/>
            <a:ext cx="209544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Call of the Wild</a:t>
            </a:r>
          </a:p>
          <a:p>
            <a:pPr algn="ctr"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rPr>
              <a:t>By Jack London</a:t>
            </a:r>
          </a:p>
        </p:txBody>
      </p:sp>
      <p:pic>
        <p:nvPicPr>
          <p:cNvPr id="6152" name="Picture 8" descr="wolf_howl_sm_clr.gif">
            <a:extLst>
              <a:ext uri="{FF2B5EF4-FFF2-40B4-BE49-F238E27FC236}">
                <a16:creationId xmlns:a16="http://schemas.microsoft.com/office/drawing/2014/main" id="{342F8C5B-8CF0-6FCD-0DC6-37CC3A9CB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95800"/>
            <a:ext cx="9525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4EEB3E7-33CA-80EE-06F5-70E908A0EE60}"/>
              </a:ext>
            </a:extLst>
          </p:cNvPr>
          <p:cNvSpPr/>
          <p:nvPr/>
        </p:nvSpPr>
        <p:spPr>
          <a:xfrm>
            <a:off x="3733800" y="5257800"/>
            <a:ext cx="1066800" cy="70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SF</a:t>
            </a:r>
          </a:p>
          <a:p>
            <a:pPr algn="ctr">
              <a:defRPr/>
            </a:pPr>
            <a:r>
              <a:rPr lang="en-US" sz="1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LON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443E1FA2-30F0-DB3E-6034-BD69A764057A}"/>
              </a:ext>
            </a:extLst>
          </p:cNvPr>
          <p:cNvSpPr/>
          <p:nvPr/>
        </p:nvSpPr>
        <p:spPr>
          <a:xfrm>
            <a:off x="1828800" y="5257800"/>
            <a:ext cx="1524000" cy="533400"/>
          </a:xfrm>
          <a:prstGeom prst="rightArrow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8100000" scaled="1"/>
            <a:tileRect/>
          </a:gradFill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00F9E86-11FD-E2F0-7140-BA476DCE3D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TITLE PAGE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8CD3666-9BE9-B312-1B31-3C0B1978B4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839200" cy="39624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rgbClr val="5E1D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Also contains the Title, Author, and Illustrator’s Name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941F5D-3655-BC99-2B90-28D4B9A10FC8}"/>
              </a:ext>
            </a:extLst>
          </p:cNvPr>
          <p:cNvSpPr/>
          <p:nvPr/>
        </p:nvSpPr>
        <p:spPr>
          <a:xfrm>
            <a:off x="2590800" y="2133600"/>
            <a:ext cx="3886200" cy="403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0D1E30-68CA-A01F-A776-B9DCC0A4D95C}"/>
              </a:ext>
            </a:extLst>
          </p:cNvPr>
          <p:cNvSpPr/>
          <p:nvPr/>
        </p:nvSpPr>
        <p:spPr>
          <a:xfrm>
            <a:off x="2514600" y="2209800"/>
            <a:ext cx="4027121" cy="390876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Goodnight Moon</a:t>
            </a:r>
          </a:p>
          <a:p>
            <a:pPr algn="ctr">
              <a:defRPr/>
            </a:pP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ctr">
              <a:defRPr/>
            </a:pP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ctr">
              <a:defRPr/>
            </a:pP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ctr">
              <a:defRPr/>
            </a:pP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Written by</a:t>
            </a:r>
          </a:p>
          <a:p>
            <a:pPr algn="ctr">
              <a:defRPr/>
            </a:pP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Margret Wise Brown</a:t>
            </a:r>
          </a:p>
          <a:p>
            <a:pPr algn="ctr">
              <a:defRPr/>
            </a:pP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ctr">
              <a:defRPr/>
            </a:pP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Illustrations by</a:t>
            </a:r>
          </a:p>
          <a:p>
            <a:pPr algn="ctr">
              <a:defRPr/>
            </a:pP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Clement Hurd</a:t>
            </a:r>
          </a:p>
        </p:txBody>
      </p:sp>
      <p:pic>
        <p:nvPicPr>
          <p:cNvPr id="7176" name="Picture 8" descr="moon_blink_lg_clr.gif">
            <a:extLst>
              <a:ext uri="{FF2B5EF4-FFF2-40B4-BE49-F238E27FC236}">
                <a16:creationId xmlns:a16="http://schemas.microsoft.com/office/drawing/2014/main" id="{491FC391-0542-798D-2798-E8CEFDD43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95600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890B1E6-38CD-1CE4-316B-F05CE12F5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COPYRIGHT PAGE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22BBDDE-EB72-1519-3B1D-8B6DC4DA0A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382000" cy="20574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rgbClr val="5E1D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Behind the Title page</a:t>
            </a:r>
          </a:p>
          <a:p>
            <a:pPr>
              <a:defRPr/>
            </a:pPr>
            <a:r>
              <a:rPr lang="en-US" sz="2800" b="1" dirty="0">
                <a:solidFill>
                  <a:srgbClr val="5E1D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Gives you the Copyright Date, which is when the book was published, and what company published it.</a:t>
            </a:r>
          </a:p>
          <a:p>
            <a:pPr>
              <a:defRPr/>
            </a:pPr>
            <a:r>
              <a:rPr lang="en-US" sz="2800" b="1" dirty="0">
                <a:solidFill>
                  <a:srgbClr val="5E1D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Textbooks have the Edition Number on the page.</a:t>
            </a:r>
          </a:p>
        </p:txBody>
      </p:sp>
      <p:pic>
        <p:nvPicPr>
          <p:cNvPr id="8196" name="Picture 11" descr="copyright_chrome_shimmer_lg_clr.gif">
            <a:extLst>
              <a:ext uri="{FF2B5EF4-FFF2-40B4-BE49-F238E27FC236}">
                <a16:creationId xmlns:a16="http://schemas.microsoft.com/office/drawing/2014/main" id="{997F322B-4383-A06B-9ED4-ACA17F1F8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86200"/>
            <a:ext cx="1638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264BF1-C477-D7F7-81C0-170B61953D1B}"/>
              </a:ext>
            </a:extLst>
          </p:cNvPr>
          <p:cNvSpPr/>
          <p:nvPr/>
        </p:nvSpPr>
        <p:spPr>
          <a:xfrm>
            <a:off x="3733800" y="3657600"/>
            <a:ext cx="38862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088869-BDAA-70E2-10B9-81725CA8347E}"/>
              </a:ext>
            </a:extLst>
          </p:cNvPr>
          <p:cNvSpPr/>
          <p:nvPr/>
        </p:nvSpPr>
        <p:spPr>
          <a:xfrm>
            <a:off x="3657600" y="3657600"/>
            <a:ext cx="4027121" cy="195438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>
                  <a:solidFill>
                    <a:srgbClr val="008000"/>
                  </a:solidFill>
                </a:ln>
                <a:gradFill flip="none" rotWithShape="1"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4</a:t>
            </a:r>
            <a:r>
              <a:rPr lang="en-US" sz="3200" b="1" baseline="30000" dirty="0">
                <a:ln w="11430">
                  <a:solidFill>
                    <a:srgbClr val="008000"/>
                  </a:solidFill>
                </a:ln>
                <a:gradFill flip="none" rotWithShape="1"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th</a:t>
            </a:r>
            <a:r>
              <a:rPr lang="en-US" sz="3200" b="1" dirty="0">
                <a:ln w="11430">
                  <a:solidFill>
                    <a:srgbClr val="008000"/>
                  </a:solidFill>
                </a:ln>
                <a:gradFill flip="none" rotWithShape="1"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 Grade Science</a:t>
            </a:r>
          </a:p>
          <a:p>
            <a:pPr algn="ctr">
              <a:defRPr/>
            </a:pPr>
            <a:endParaRPr lang="en-US" sz="9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ctr">
              <a:defRPr/>
            </a:pP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Copyright      2009</a:t>
            </a:r>
          </a:p>
          <a:p>
            <a:pPr algn="ctr">
              <a:defRPr/>
            </a:pP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By</a:t>
            </a:r>
          </a:p>
          <a:p>
            <a:pPr algn="ctr">
              <a:defRPr/>
            </a:pP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ABC Publishers Inc.</a:t>
            </a:r>
          </a:p>
          <a:p>
            <a:pPr algn="ctr">
              <a:defRPr/>
            </a:pP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3</a:t>
            </a:r>
            <a:r>
              <a:rPr lang="en-US" sz="2000" b="1" baseline="30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rd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 Edition</a:t>
            </a:r>
          </a:p>
        </p:txBody>
      </p:sp>
      <p:pic>
        <p:nvPicPr>
          <p:cNvPr id="8201" name="Picture 2" descr="http://www.ettorneyatlaw.com/beta/wp-content/uploads/2010/11/CopyRightSymbol.gif">
            <a:extLst>
              <a:ext uri="{FF2B5EF4-FFF2-40B4-BE49-F238E27FC236}">
                <a16:creationId xmlns:a16="http://schemas.microsoft.com/office/drawing/2014/main" id="{593C1402-6B40-D36D-DE8A-F92D3B891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43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4" descr="frog_lips_md_clr.gif">
            <a:extLst>
              <a:ext uri="{FF2B5EF4-FFF2-40B4-BE49-F238E27FC236}">
                <a16:creationId xmlns:a16="http://schemas.microsoft.com/office/drawing/2014/main" id="{673D9A1B-C45A-1E26-6CA6-CE720EAA61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562600"/>
            <a:ext cx="6858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33900F9-F43B-9B8F-04D3-EAC71BB1AC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TABLE of CONTENTS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4345677-1166-FEDB-671E-63189FF5A7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8382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rgbClr val="5E1D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Comes after the Title and Copyright pages</a:t>
            </a:r>
          </a:p>
          <a:p>
            <a:pPr>
              <a:defRPr/>
            </a:pPr>
            <a:r>
              <a:rPr lang="en-US" sz="2800" b="1" dirty="0">
                <a:solidFill>
                  <a:srgbClr val="5E1D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Contains Chapter Headings (titles of each chapter) </a:t>
            </a:r>
          </a:p>
          <a:p>
            <a:pPr>
              <a:defRPr/>
            </a:pPr>
            <a:endParaRPr lang="en-US" sz="2800" b="1" dirty="0">
              <a:solidFill>
                <a:srgbClr val="5E1D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0C8257-ADA6-2BC6-0A07-F21C56A4A377}"/>
              </a:ext>
            </a:extLst>
          </p:cNvPr>
          <p:cNvSpPr/>
          <p:nvPr/>
        </p:nvSpPr>
        <p:spPr>
          <a:xfrm>
            <a:off x="228600" y="2667000"/>
            <a:ext cx="8763000" cy="246221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Chapter 1		What is an Iguana?		Pg. 1</a:t>
            </a:r>
          </a:p>
          <a:p>
            <a:pPr>
              <a:lnSpc>
                <a:spcPct val="150000"/>
              </a:lnSpc>
              <a:defRPr/>
            </a:pP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Chapter 2		Where do Iguanas Live?		Pg. 5</a:t>
            </a:r>
          </a:p>
          <a:p>
            <a:pPr>
              <a:lnSpc>
                <a:spcPct val="150000"/>
              </a:lnSpc>
              <a:defRPr/>
            </a:pP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Chapter 3		What do Iguanas Eat?		Pg. 8</a:t>
            </a:r>
          </a:p>
          <a:p>
            <a:pPr>
              <a:defRPr/>
            </a:pP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	</a:t>
            </a:r>
          </a:p>
        </p:txBody>
      </p:sp>
      <p:pic>
        <p:nvPicPr>
          <p:cNvPr id="9221" name="Picture 5" descr="iguana_crawling_hg_clr.gif">
            <a:extLst>
              <a:ext uri="{FF2B5EF4-FFF2-40B4-BE49-F238E27FC236}">
                <a16:creationId xmlns:a16="http://schemas.microsoft.com/office/drawing/2014/main" id="{FA4CAEE6-F6C9-0ED6-7979-A21FBDFC1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4572000"/>
            <a:ext cx="31242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AE1353F-DA64-DB93-0038-F0AC3AA68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BODY of the BOOK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35D8BEF-1592-A07B-29F0-40CF1D7818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001000" cy="8382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rgbClr val="5E1D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Main part of the book (the story or text)</a:t>
            </a:r>
          </a:p>
        </p:txBody>
      </p:sp>
      <p:pic>
        <p:nvPicPr>
          <p:cNvPr id="10244" name="Picture 6" descr="book_page_flip_hg_clr.gif">
            <a:extLst>
              <a:ext uri="{FF2B5EF4-FFF2-40B4-BE49-F238E27FC236}">
                <a16:creationId xmlns:a16="http://schemas.microsoft.com/office/drawing/2014/main" id="{576FE9D8-6BF1-337D-5B64-0D0211D7D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0"/>
            <a:ext cx="49276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949FB9B-5EB0-65F3-4909-88EDC56A4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GLOSSARY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6228454-3D76-FDFE-8751-B0E0BE9E9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8382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rgbClr val="5E1D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Located in the back of the book.</a:t>
            </a:r>
          </a:p>
          <a:p>
            <a:pPr>
              <a:defRPr/>
            </a:pPr>
            <a:r>
              <a:rPr lang="en-US" sz="2800" b="1" dirty="0">
                <a:solidFill>
                  <a:srgbClr val="5E1D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 mini-dictionary in alphabetical order with new, difficult, and key words.</a:t>
            </a:r>
          </a:p>
          <a:p>
            <a:pPr>
              <a:defRPr/>
            </a:pPr>
            <a:endParaRPr lang="en-US" sz="2800" b="1" dirty="0">
              <a:solidFill>
                <a:srgbClr val="5E1D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15567B-6ABC-4B96-7E14-DD920756DBDB}"/>
              </a:ext>
            </a:extLst>
          </p:cNvPr>
          <p:cNvSpPr/>
          <p:nvPr/>
        </p:nvSpPr>
        <p:spPr>
          <a:xfrm>
            <a:off x="228600" y="4038600"/>
            <a:ext cx="312420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+mn-cs"/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CA3CC7-C742-7D5C-C05A-D8209C60CD41}"/>
              </a:ext>
            </a:extLst>
          </p:cNvPr>
          <p:cNvSpPr txBox="1"/>
          <p:nvPr/>
        </p:nvSpPr>
        <p:spPr>
          <a:xfrm>
            <a:off x="304800" y="3276600"/>
            <a:ext cx="26670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Tulip</a:t>
            </a:r>
            <a:r>
              <a:rPr lang="en-US" b="1" dirty="0">
                <a:latin typeface="Calibri" pitchFamily="34" charset="0"/>
                <a:cs typeface="+mn-cs"/>
              </a:rPr>
              <a:t>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(too-lip)</a:t>
            </a:r>
          </a:p>
          <a:p>
            <a:pPr>
              <a:defRPr/>
            </a:pPr>
            <a:r>
              <a:rPr lang="en-US" dirty="0">
                <a:latin typeface="Calibri" pitchFamily="34" charset="0"/>
                <a:cs typeface="+mn-cs"/>
              </a:rPr>
              <a:t>A flower with colorful petals that blooms in springtime.</a:t>
            </a:r>
          </a:p>
          <a:p>
            <a:pPr>
              <a:defRPr/>
            </a:pPr>
            <a:endParaRPr lang="en-US" dirty="0">
              <a:latin typeface="Calibri" pitchFamily="34" charset="0"/>
              <a:cs typeface="+mn-cs"/>
            </a:endParaRP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Umbrella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(um-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brel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-ah)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A device used to keep yourself dry when it rains.</a:t>
            </a:r>
            <a:endParaRPr lang="en-US" dirty="0">
              <a:latin typeface="Calibri" pitchFamily="34" charset="0"/>
              <a:cs typeface="+mn-cs"/>
            </a:endParaRPr>
          </a:p>
          <a:p>
            <a:pPr>
              <a:defRPr/>
            </a:pPr>
            <a:endParaRPr lang="en-US" dirty="0">
              <a:latin typeface="Calibri" pitchFamily="34" charset="0"/>
              <a:cs typeface="+mn-cs"/>
            </a:endParaRPr>
          </a:p>
          <a:p>
            <a:pPr>
              <a:defRPr/>
            </a:pPr>
            <a:endParaRPr lang="en-US" b="1" dirty="0">
              <a:latin typeface="Calibri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7FE880-FC31-A34E-CBEF-8388DCC6621B}"/>
              </a:ext>
            </a:extLst>
          </p:cNvPr>
          <p:cNvSpPr txBox="1"/>
          <p:nvPr/>
        </p:nvSpPr>
        <p:spPr>
          <a:xfrm>
            <a:off x="3124200" y="3276600"/>
            <a:ext cx="2667000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Vulture (vul-tr)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>
              <a:defRPr/>
            </a:pPr>
            <a:r>
              <a:rPr lang="en-US" dirty="0">
                <a:latin typeface="Calibri" pitchFamily="34" charset="0"/>
                <a:cs typeface="+mn-cs"/>
              </a:rPr>
              <a:t>A bird that feeds off of dead animals.</a:t>
            </a:r>
          </a:p>
          <a:p>
            <a:pPr>
              <a:defRPr/>
            </a:pPr>
            <a:endParaRPr lang="en-US" dirty="0">
              <a:latin typeface="Calibri" pitchFamily="34" charset="0"/>
              <a:cs typeface="+mn-cs"/>
            </a:endParaRPr>
          </a:p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Walrus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(wall-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ris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)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A large mammal with tusks that lives in the ocean.</a:t>
            </a:r>
            <a:endParaRPr lang="en-US" dirty="0">
              <a:latin typeface="Calibri" pitchFamily="34" charset="0"/>
              <a:cs typeface="+mn-cs"/>
            </a:endParaRPr>
          </a:p>
          <a:p>
            <a:pPr>
              <a:defRPr/>
            </a:pPr>
            <a:endParaRPr lang="en-US" dirty="0">
              <a:latin typeface="Calibri" pitchFamily="34" charset="0"/>
              <a:cs typeface="+mn-cs"/>
            </a:endParaRPr>
          </a:p>
          <a:p>
            <a:pPr>
              <a:defRPr/>
            </a:pPr>
            <a:endParaRPr lang="en-US" b="1" dirty="0">
              <a:latin typeface="Calibri" pitchFamily="34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876242-B2CF-B83E-4160-A5BB7171D83F}"/>
              </a:ext>
            </a:extLst>
          </p:cNvPr>
          <p:cNvSpPr txBox="1"/>
          <p:nvPr/>
        </p:nvSpPr>
        <p:spPr>
          <a:xfrm>
            <a:off x="5638800" y="3276600"/>
            <a:ext cx="26670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Year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(yeer)</a:t>
            </a:r>
          </a:p>
          <a:p>
            <a:pPr>
              <a:defRPr/>
            </a:pPr>
            <a:r>
              <a:rPr lang="en-US" dirty="0">
                <a:latin typeface="Calibri" pitchFamily="34" charset="0"/>
                <a:cs typeface="+mn-cs"/>
              </a:rPr>
              <a:t>A length of time measured by 365 days.</a:t>
            </a:r>
          </a:p>
          <a:p>
            <a:pPr>
              <a:defRPr/>
            </a:pPr>
            <a:endParaRPr lang="en-US" dirty="0">
              <a:latin typeface="Calibri" pitchFamily="34" charset="0"/>
              <a:cs typeface="+mn-cs"/>
            </a:endParaRPr>
          </a:p>
          <a:p>
            <a:pPr>
              <a:defRPr/>
            </a:pPr>
            <a:endParaRPr lang="en-US" dirty="0">
              <a:latin typeface="Calibri" pitchFamily="34" charset="0"/>
              <a:cs typeface="+mn-cs"/>
            </a:endParaRP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Zoology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(zoo-o-logy)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The study of animals and their habitats.</a:t>
            </a:r>
            <a:endParaRPr lang="en-US" dirty="0">
              <a:latin typeface="Calibri" pitchFamily="34" charset="0"/>
              <a:cs typeface="+mn-cs"/>
            </a:endParaRPr>
          </a:p>
          <a:p>
            <a:pPr>
              <a:defRPr/>
            </a:pPr>
            <a:endParaRPr lang="en-US" dirty="0">
              <a:latin typeface="Calibri" pitchFamily="34" charset="0"/>
              <a:cs typeface="+mn-cs"/>
            </a:endParaRPr>
          </a:p>
          <a:p>
            <a:pPr>
              <a:defRPr/>
            </a:pPr>
            <a:endParaRPr lang="en-US" b="1" dirty="0"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adingtim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readingtime</Template>
  <TotalTime>5748</TotalTime>
  <Words>1161</Words>
  <Application>Microsoft Macintosh PowerPoint</Application>
  <PresentationFormat>On-screen Show (4:3)</PresentationFormat>
  <Paragraphs>295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CCSWEETSPIRIT</vt:lpstr>
      <vt:lpstr>Times New Roman</vt:lpstr>
      <vt:lpstr>readingtime</vt:lpstr>
      <vt:lpstr>Parts of a Book: Direct Instruction  and Quick Quiz</vt:lpstr>
      <vt:lpstr>There are many different parts to a book:</vt:lpstr>
      <vt:lpstr>FRONT COVER</vt:lpstr>
      <vt:lpstr>SPINE</vt:lpstr>
      <vt:lpstr>TITLE PAGE</vt:lpstr>
      <vt:lpstr>COPYRIGHT PAGE</vt:lpstr>
      <vt:lpstr>TABLE of CONTENTS</vt:lpstr>
      <vt:lpstr>BODY of the BOOK</vt:lpstr>
      <vt:lpstr>GLOSSARY</vt:lpstr>
      <vt:lpstr>INDEX</vt:lpstr>
      <vt:lpstr>BIBLIOGRAPHY</vt:lpstr>
      <vt:lpstr>Now, let’s see if you can identify which part of the book you need, to find the information I ask for! Some questions can have more than one answer! Get your whiteboards or pencil and paper ready!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of a Book Direct Instruction  and Test Prep</dc:title>
  <dc:creator>Your User Name</dc:creator>
  <cp:lastModifiedBy>Judy Stephenson</cp:lastModifiedBy>
  <cp:revision>10</cp:revision>
  <dcterms:created xsi:type="dcterms:W3CDTF">2011-03-20T21:49:02Z</dcterms:created>
  <dcterms:modified xsi:type="dcterms:W3CDTF">2024-02-04T05:43:51Z</dcterms:modified>
</cp:coreProperties>
</file>